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41" r:id="rId2"/>
    <p:sldId id="279" r:id="rId3"/>
    <p:sldId id="256" r:id="rId4"/>
    <p:sldId id="340" r:id="rId5"/>
    <p:sldId id="298" r:id="rId6"/>
    <p:sldId id="351" r:id="rId7"/>
    <p:sldId id="328" r:id="rId8"/>
    <p:sldId id="285" r:id="rId9"/>
    <p:sldId id="299" r:id="rId10"/>
    <p:sldId id="330" r:id="rId11"/>
    <p:sldId id="287" r:id="rId12"/>
    <p:sldId id="288" r:id="rId13"/>
    <p:sldId id="313" r:id="rId14"/>
    <p:sldId id="314" r:id="rId15"/>
    <p:sldId id="315" r:id="rId16"/>
    <p:sldId id="316" r:id="rId17"/>
    <p:sldId id="317" r:id="rId18"/>
    <p:sldId id="322" r:id="rId19"/>
    <p:sldId id="323" r:id="rId20"/>
    <p:sldId id="320" r:id="rId21"/>
    <p:sldId id="321" r:id="rId22"/>
    <p:sldId id="325" r:id="rId23"/>
    <p:sldId id="326" r:id="rId24"/>
    <p:sldId id="324" r:id="rId25"/>
    <p:sldId id="318" r:id="rId26"/>
    <p:sldId id="319" r:id="rId27"/>
    <p:sldId id="296" r:id="rId28"/>
    <p:sldId id="355" r:id="rId29"/>
    <p:sldId id="345" r:id="rId30"/>
    <p:sldId id="348" r:id="rId31"/>
    <p:sldId id="350" r:id="rId32"/>
    <p:sldId id="347" r:id="rId33"/>
    <p:sldId id="295" r:id="rId34"/>
    <p:sldId id="356" r:id="rId35"/>
    <p:sldId id="359" r:id="rId36"/>
    <p:sldId id="362" r:id="rId37"/>
    <p:sldId id="353" r:id="rId38"/>
    <p:sldId id="361" r:id="rId39"/>
    <p:sldId id="342"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Ênfas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Estilo Claro 1 - Ênfas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ABFCF23-3B69-468F-B69F-88F6DE6A72F2}" styleName="Estilo Médio 1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Ênfas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78" autoAdjust="0"/>
  </p:normalViewPr>
  <p:slideViewPr>
    <p:cSldViewPr>
      <p:cViewPr>
        <p:scale>
          <a:sx n="71" d="100"/>
          <a:sy n="71" d="100"/>
        </p:scale>
        <p:origin x="-1356"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F25CE-4945-4651-99E0-2998C65FA918}" type="datetimeFigureOut">
              <a:rPr lang="pt-BR" smtClean="0"/>
              <a:t>24/06/2017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F3E3F-C2F1-4E6A-8301-028D9DE5C327}" type="slidenum">
              <a:rPr lang="pt-BR" smtClean="0"/>
              <a:t>‹nº›</a:t>
            </a:fld>
            <a:endParaRPr lang="pt-BR"/>
          </a:p>
        </p:txBody>
      </p:sp>
    </p:spTree>
    <p:extLst>
      <p:ext uri="{BB962C8B-B14F-4D97-AF65-F5344CB8AC3E}">
        <p14:creationId xmlns:p14="http://schemas.microsoft.com/office/powerpoint/2010/main" val="1412999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Símbolo </a:t>
            </a:r>
            <a:r>
              <a:rPr lang="pt-BR" dirty="0" err="1" smtClean="0"/>
              <a:t>fapeg</a:t>
            </a:r>
            <a:r>
              <a:rPr lang="pt-BR" dirty="0" smtClean="0"/>
              <a:t> – </a:t>
            </a:r>
          </a:p>
          <a:p>
            <a:r>
              <a:rPr lang="pt-BR" dirty="0" smtClean="0"/>
              <a:t>Filiação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3</a:t>
            </a:fld>
            <a:endParaRPr lang="pt-BR"/>
          </a:p>
        </p:txBody>
      </p:sp>
    </p:spTree>
    <p:extLst>
      <p:ext uri="{BB962C8B-B14F-4D97-AF65-F5344CB8AC3E}">
        <p14:creationId xmlns:p14="http://schemas.microsoft.com/office/powerpoint/2010/main" val="3207966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18</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19</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20</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21</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22</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23</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24</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25</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26</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Quadro com &gt;</a:t>
            </a:r>
            <a:r>
              <a:rPr lang="pt-BR" baseline="0" dirty="0" smtClean="0"/>
              <a:t> que 12 sessões e &lt; 12 sessões – resultados positivos, e os que tem follow-up </a:t>
            </a:r>
          </a:p>
          <a:p>
            <a:endParaRPr lang="pt-BR" baseline="0" dirty="0" smtClean="0"/>
          </a:p>
          <a:p>
            <a:r>
              <a:rPr lang="pt-BR" baseline="0" dirty="0" smtClean="0"/>
              <a:t>WNG – </a:t>
            </a:r>
            <a:r>
              <a:rPr lang="pt-BR" baseline="0" dirty="0" err="1" smtClean="0"/>
              <a:t>with</a:t>
            </a:r>
            <a:r>
              <a:rPr lang="pt-BR" baseline="0" dirty="0" smtClean="0"/>
              <a:t> </a:t>
            </a:r>
            <a:r>
              <a:rPr lang="pt-BR" baseline="0" dirty="0" err="1" smtClean="0"/>
              <a:t>nutritional</a:t>
            </a:r>
            <a:r>
              <a:rPr lang="pt-BR" baseline="0" dirty="0" smtClean="0"/>
              <a:t> </a:t>
            </a:r>
            <a:r>
              <a:rPr lang="pt-BR" baseline="0" dirty="0" err="1" smtClean="0"/>
              <a:t>guidance</a:t>
            </a:r>
            <a:r>
              <a:rPr lang="pt-BR" baseline="0" dirty="0" smtClean="0"/>
              <a:t>/ WONG – </a:t>
            </a:r>
            <a:r>
              <a:rPr lang="pt-BR" baseline="0" dirty="0" err="1" smtClean="0"/>
              <a:t>without</a:t>
            </a:r>
            <a:r>
              <a:rPr lang="pt-BR" baseline="0" dirty="0" smtClean="0"/>
              <a:t> </a:t>
            </a:r>
            <a:r>
              <a:rPr lang="pt-BR" baseline="0" dirty="0" err="1" smtClean="0"/>
              <a:t>nutritional</a:t>
            </a:r>
            <a:r>
              <a:rPr lang="pt-BR" baseline="0" dirty="0" smtClean="0"/>
              <a:t> </a:t>
            </a:r>
            <a:r>
              <a:rPr lang="pt-BR" baseline="0" dirty="0" err="1" smtClean="0"/>
              <a:t>guidance</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27</a:t>
            </a:fld>
            <a:endParaRPr lang="pt-BR"/>
          </a:p>
        </p:txBody>
      </p:sp>
    </p:spTree>
    <p:extLst>
      <p:ext uri="{BB962C8B-B14F-4D97-AF65-F5344CB8AC3E}">
        <p14:creationId xmlns:p14="http://schemas.microsoft.com/office/powerpoint/2010/main" val="228150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600" dirty="0" smtClean="0"/>
              <a:t>COGNITIVE</a:t>
            </a:r>
            <a:r>
              <a:rPr lang="pt-BR" sz="1600" baseline="0" dirty="0" smtClean="0"/>
              <a:t> RESTRICTION  HAS  BEEN DESCRIBED AS A PERMANENTE “REGIME” STATE  , WITH ALTERNATING PERIODS OF CONTROL, LASTING  DAYS , MONTHES OR YEARS . DURING THE CONTROL PHASE, INDIVIDUALS  INHIBIT THEIR INTERNAL SIGNALS FOR HUNGER, SATIETY AND APPETITE  AND TRY TO CONTROL THEIR EATING BY OBEYING EXTERNAL RULES THAT SHOULD ALLOW WEIGHT LOSS OR MAINTAINANCE </a:t>
            </a:r>
            <a:endParaRPr lang="pt-BR" sz="1600"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4</a:t>
            </a:fld>
            <a:endParaRPr lang="pt-BR"/>
          </a:p>
        </p:txBody>
      </p:sp>
    </p:spTree>
    <p:extLst>
      <p:ext uri="{BB962C8B-B14F-4D97-AF65-F5344CB8AC3E}">
        <p14:creationId xmlns:p14="http://schemas.microsoft.com/office/powerpoint/2010/main" val="140078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Sônia, o estudo de </a:t>
            </a:r>
            <a:r>
              <a:rPr lang="pt-BR" dirty="0" err="1" smtClean="0"/>
              <a:t>Tapper</a:t>
            </a:r>
            <a:r>
              <a:rPr lang="pt-BR" dirty="0" smtClean="0"/>
              <a:t> et al. (2009) nós</a:t>
            </a:r>
            <a:r>
              <a:rPr lang="pt-BR" baseline="0" dirty="0" smtClean="0"/>
              <a:t> o classificamos sem intervenção nutricional, vou copiar uma parte do que está escrito no estudo para você me ajudar a analisar: “The </a:t>
            </a:r>
            <a:r>
              <a:rPr lang="pt-BR" baseline="0" dirty="0" err="1" smtClean="0"/>
              <a:t>intervention</a:t>
            </a:r>
            <a:r>
              <a:rPr lang="pt-BR" baseline="0" dirty="0" smtClean="0"/>
              <a:t> </a:t>
            </a:r>
            <a:r>
              <a:rPr lang="pt-BR" baseline="0" dirty="0" err="1" smtClean="0"/>
              <a:t>was</a:t>
            </a:r>
            <a:r>
              <a:rPr lang="pt-BR" baseline="0" dirty="0" smtClean="0"/>
              <a:t> </a:t>
            </a:r>
            <a:r>
              <a:rPr lang="pt-BR" baseline="0" dirty="0" err="1" smtClean="0"/>
              <a:t>designed</a:t>
            </a:r>
            <a:r>
              <a:rPr lang="pt-BR" baseline="0" dirty="0" smtClean="0"/>
              <a:t> </a:t>
            </a:r>
            <a:r>
              <a:rPr lang="pt-BR" baseline="0" dirty="0" err="1" smtClean="0"/>
              <a:t>to</a:t>
            </a:r>
            <a:r>
              <a:rPr lang="pt-BR" baseline="0" dirty="0" smtClean="0"/>
              <a:t> </a:t>
            </a:r>
            <a:r>
              <a:rPr lang="pt-BR" baseline="0" dirty="0" err="1" smtClean="0"/>
              <a:t>be</a:t>
            </a:r>
            <a:r>
              <a:rPr lang="pt-BR" baseline="0" dirty="0" smtClean="0"/>
              <a:t> </a:t>
            </a:r>
            <a:r>
              <a:rPr lang="pt-BR" baseline="0" dirty="0" err="1" smtClean="0"/>
              <a:t>used</a:t>
            </a:r>
            <a:r>
              <a:rPr lang="pt-BR" baseline="0" dirty="0" smtClean="0"/>
              <a:t> </a:t>
            </a:r>
            <a:r>
              <a:rPr lang="pt-BR" baseline="0" dirty="0" err="1" smtClean="0"/>
              <a:t>alongside</a:t>
            </a:r>
            <a:r>
              <a:rPr lang="pt-BR" baseline="0" dirty="0" smtClean="0"/>
              <a:t> </a:t>
            </a:r>
            <a:r>
              <a:rPr lang="pt-BR" baseline="0" dirty="0" err="1" smtClean="0"/>
              <a:t>participants</a:t>
            </a:r>
            <a:r>
              <a:rPr lang="pt-BR" baseline="0" dirty="0" smtClean="0"/>
              <a:t>´ </a:t>
            </a:r>
            <a:r>
              <a:rPr lang="pt-BR" baseline="0" dirty="0" err="1" smtClean="0"/>
              <a:t>own</a:t>
            </a:r>
            <a:r>
              <a:rPr lang="pt-BR" baseline="0" dirty="0" smtClean="0"/>
              <a:t> </a:t>
            </a:r>
            <a:r>
              <a:rPr lang="pt-BR" baseline="0" dirty="0" err="1" smtClean="0"/>
              <a:t>weight</a:t>
            </a:r>
            <a:r>
              <a:rPr lang="pt-BR" baseline="0" dirty="0" smtClean="0"/>
              <a:t> </a:t>
            </a:r>
            <a:r>
              <a:rPr lang="pt-BR" baseline="0" dirty="0" err="1" smtClean="0"/>
              <a:t>loss</a:t>
            </a:r>
            <a:r>
              <a:rPr lang="pt-BR" baseline="0" dirty="0" smtClean="0"/>
              <a:t> </a:t>
            </a:r>
            <a:r>
              <a:rPr lang="pt-BR" baseline="0" dirty="0" err="1" smtClean="0"/>
              <a:t>plans</a:t>
            </a:r>
            <a:r>
              <a:rPr lang="pt-BR" baseline="0" dirty="0" smtClean="0"/>
              <a:t>. For </a:t>
            </a:r>
            <a:r>
              <a:rPr lang="pt-BR" baseline="0" dirty="0" err="1" smtClean="0"/>
              <a:t>these</a:t>
            </a:r>
            <a:r>
              <a:rPr lang="pt-BR" baseline="0" dirty="0" smtClean="0"/>
              <a:t> </a:t>
            </a:r>
            <a:r>
              <a:rPr lang="pt-BR" baseline="0" dirty="0" err="1" smtClean="0"/>
              <a:t>reasons</a:t>
            </a:r>
            <a:r>
              <a:rPr lang="pt-BR" baseline="0" dirty="0" smtClean="0"/>
              <a:t> </a:t>
            </a:r>
            <a:r>
              <a:rPr lang="pt-BR" baseline="0" dirty="0" err="1" smtClean="0"/>
              <a:t>only</a:t>
            </a:r>
            <a:r>
              <a:rPr lang="pt-BR" baseline="0" dirty="0" smtClean="0"/>
              <a:t> </a:t>
            </a:r>
            <a:r>
              <a:rPr lang="pt-BR" baseline="0" dirty="0" err="1" smtClean="0"/>
              <a:t>participants</a:t>
            </a:r>
            <a:r>
              <a:rPr lang="pt-BR" baseline="0" dirty="0" smtClean="0"/>
              <a:t> </a:t>
            </a:r>
            <a:r>
              <a:rPr lang="pt-BR" baseline="0" dirty="0" err="1" smtClean="0"/>
              <a:t>who</a:t>
            </a:r>
            <a:r>
              <a:rPr lang="pt-BR" baseline="0" dirty="0" smtClean="0"/>
              <a:t> </a:t>
            </a:r>
            <a:r>
              <a:rPr lang="pt-BR" baseline="0" dirty="0" err="1" smtClean="0"/>
              <a:t>were</a:t>
            </a:r>
            <a:r>
              <a:rPr lang="pt-BR" baseline="0" dirty="0" smtClean="0"/>
              <a:t> </a:t>
            </a:r>
            <a:r>
              <a:rPr lang="pt-BR" baseline="0" dirty="0" err="1" smtClean="0"/>
              <a:t>already</a:t>
            </a:r>
            <a:r>
              <a:rPr lang="pt-BR" baseline="0" dirty="0" smtClean="0"/>
              <a:t> </a:t>
            </a:r>
            <a:r>
              <a:rPr lang="pt-BR" baseline="0" dirty="0" err="1" smtClean="0"/>
              <a:t>atempting</a:t>
            </a:r>
            <a:r>
              <a:rPr lang="pt-BR" baseline="0" dirty="0" smtClean="0"/>
              <a:t> </a:t>
            </a:r>
            <a:r>
              <a:rPr lang="pt-BR" baseline="0" dirty="0" err="1" smtClean="0"/>
              <a:t>to</a:t>
            </a:r>
            <a:r>
              <a:rPr lang="pt-BR" baseline="0" dirty="0" smtClean="0"/>
              <a:t> </a:t>
            </a:r>
            <a:r>
              <a:rPr lang="pt-BR" baseline="0" dirty="0" err="1" smtClean="0"/>
              <a:t>lose</a:t>
            </a:r>
            <a:r>
              <a:rPr lang="pt-BR" baseline="0" dirty="0" smtClean="0"/>
              <a:t> </a:t>
            </a:r>
            <a:r>
              <a:rPr lang="pt-BR" baseline="0" dirty="0" err="1" smtClean="0"/>
              <a:t>weight</a:t>
            </a:r>
            <a:r>
              <a:rPr lang="pt-BR" baseline="0" dirty="0" smtClean="0"/>
              <a:t> </a:t>
            </a:r>
            <a:r>
              <a:rPr lang="pt-BR" baseline="0" dirty="0" err="1" smtClean="0"/>
              <a:t>were</a:t>
            </a:r>
            <a:r>
              <a:rPr lang="pt-BR" baseline="0" dirty="0" smtClean="0"/>
              <a:t> </a:t>
            </a:r>
            <a:r>
              <a:rPr lang="pt-BR" baseline="0" dirty="0" err="1" smtClean="0"/>
              <a:t>recruited</a:t>
            </a:r>
            <a:r>
              <a:rPr lang="pt-BR" baseline="0" dirty="0" smtClean="0"/>
              <a:t> </a:t>
            </a:r>
            <a:r>
              <a:rPr lang="pt-BR" baseline="0" dirty="0" err="1" smtClean="0"/>
              <a:t>and</a:t>
            </a:r>
            <a:r>
              <a:rPr lang="pt-BR" baseline="0" dirty="0" smtClean="0"/>
              <a:t> no </a:t>
            </a:r>
            <a:r>
              <a:rPr lang="pt-BR" baseline="0" dirty="0" err="1" smtClean="0"/>
              <a:t>dietary</a:t>
            </a:r>
            <a:r>
              <a:rPr lang="pt-BR" baseline="0" dirty="0" smtClean="0"/>
              <a:t> </a:t>
            </a:r>
            <a:r>
              <a:rPr lang="pt-BR" baseline="0" dirty="0" err="1" smtClean="0"/>
              <a:t>advicce</a:t>
            </a:r>
            <a:r>
              <a:rPr lang="pt-BR" baseline="0" dirty="0" smtClean="0"/>
              <a:t> </a:t>
            </a:r>
            <a:r>
              <a:rPr lang="pt-BR" baseline="0" dirty="0" err="1" smtClean="0"/>
              <a:t>was</a:t>
            </a:r>
            <a:r>
              <a:rPr lang="pt-BR" baseline="0" dirty="0" smtClean="0"/>
              <a:t> </a:t>
            </a:r>
            <a:r>
              <a:rPr lang="pt-BR" baseline="0" dirty="0" err="1" smtClean="0"/>
              <a:t>provided</a:t>
            </a:r>
            <a:r>
              <a:rPr lang="pt-BR" baseline="0" dirty="0" smtClean="0"/>
              <a:t>” – fiquei na dúvida se teríamos que considerar com intervenção, já que eles parecem já estar de dieta.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28</a:t>
            </a:fld>
            <a:endParaRPr lang="pt-BR"/>
          </a:p>
        </p:txBody>
      </p:sp>
    </p:spTree>
    <p:extLst>
      <p:ext uri="{BB962C8B-B14F-4D97-AF65-F5344CB8AC3E}">
        <p14:creationId xmlns:p14="http://schemas.microsoft.com/office/powerpoint/2010/main" val="1912714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t>
            </a:r>
            <a:r>
              <a:rPr lang="pt-BR" sz="1200" dirty="0" err="1" smtClean="0"/>
              <a:t>Mindful</a:t>
            </a:r>
            <a:r>
              <a:rPr lang="pt-BR" sz="1200" dirty="0" smtClean="0"/>
              <a:t> </a:t>
            </a:r>
            <a:r>
              <a:rPr lang="pt-BR" sz="1200" dirty="0" err="1" smtClean="0"/>
              <a:t>Attention</a:t>
            </a:r>
            <a:r>
              <a:rPr lang="pt-BR" sz="1200" baseline="0" dirty="0" smtClean="0"/>
              <a:t> </a:t>
            </a:r>
            <a:r>
              <a:rPr lang="pt-BR" sz="1200" baseline="0" dirty="0" err="1" smtClean="0"/>
              <a:t>Awareness</a:t>
            </a:r>
            <a:r>
              <a:rPr lang="pt-BR" sz="1200" baseline="0" dirty="0" smtClean="0"/>
              <a:t> </a:t>
            </a:r>
            <a:r>
              <a:rPr lang="pt-BR" sz="1200" baseline="0" dirty="0" err="1" smtClean="0"/>
              <a:t>Scale</a:t>
            </a:r>
            <a:r>
              <a:rPr lang="pt-BR" sz="1200" baseline="0" dirty="0" smtClean="0"/>
              <a:t> (MAAS) </a:t>
            </a:r>
            <a:endParaRPr lang="pt-BR" sz="1200" b="0" dirty="0" smtClean="0"/>
          </a:p>
          <a:p>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29</a:t>
            </a:fld>
            <a:endParaRPr lang="pt-BR"/>
          </a:p>
        </p:txBody>
      </p:sp>
    </p:spTree>
    <p:extLst>
      <p:ext uri="{BB962C8B-B14F-4D97-AF65-F5344CB8AC3E}">
        <p14:creationId xmlns:p14="http://schemas.microsoft.com/office/powerpoint/2010/main" val="1309455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34</a:t>
            </a:fld>
            <a:endParaRPr lang="pt-BR"/>
          </a:p>
        </p:txBody>
      </p:sp>
    </p:spTree>
    <p:extLst>
      <p:ext uri="{BB962C8B-B14F-4D97-AF65-F5344CB8AC3E}">
        <p14:creationId xmlns:p14="http://schemas.microsoft.com/office/powerpoint/2010/main" val="1954000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effectLst/>
                <a:latin typeface="+mn-lt"/>
                <a:ea typeface="+mn-ea"/>
                <a:cs typeface="+mn-cs"/>
              </a:rPr>
              <a:t>At the end, 15 articles were included: three studies applied meditation techniques as the intervention protocol, six studies used mindful eating as a protocol, four studies used the ACT protocol (Acceptance and Commitment Therapy), and two studies used Mindfulness Based Stress Reduction (</a:t>
            </a:r>
            <a:r>
              <a:rPr lang="en-US" sz="1200" kern="1200" noProof="0" dirty="0" err="1" smtClean="0">
                <a:solidFill>
                  <a:schemeClr val="tx1"/>
                </a:solidFill>
                <a:effectLst/>
                <a:latin typeface="+mn-lt"/>
                <a:ea typeface="+mn-ea"/>
                <a:cs typeface="+mn-cs"/>
              </a:rPr>
              <a:t>MBSR</a:t>
            </a:r>
            <a:r>
              <a:rPr lang="en-US" sz="1200" kern="1200" noProof="0" dirty="0" smtClean="0">
                <a:solidFill>
                  <a:schemeClr val="tx1"/>
                </a:solidFill>
                <a:effectLst/>
                <a:latin typeface="+mn-lt"/>
                <a:ea typeface="+mn-ea"/>
                <a:cs typeface="+mn-cs"/>
              </a:rPr>
              <a:t>).</a:t>
            </a:r>
          </a:p>
          <a:p>
            <a:endParaRPr lang="en-US" noProof="0"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11</a:t>
            </a:fld>
            <a:endParaRPr lang="pt-BR"/>
          </a:p>
        </p:txBody>
      </p:sp>
    </p:spTree>
    <p:extLst>
      <p:ext uri="{BB962C8B-B14F-4D97-AF65-F5344CB8AC3E}">
        <p14:creationId xmlns:p14="http://schemas.microsoft.com/office/powerpoint/2010/main" val="4597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12</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MEQ</a:t>
            </a:r>
            <a:r>
              <a:rPr lang="pt-BR" baseline="0" dirty="0" smtClean="0"/>
              <a:t> – </a:t>
            </a:r>
            <a:r>
              <a:rPr lang="pt-BR" baseline="0" dirty="0" err="1" smtClean="0"/>
              <a:t>mindful</a:t>
            </a:r>
            <a:r>
              <a:rPr lang="pt-BR" baseline="0" dirty="0" smtClean="0"/>
              <a:t> </a:t>
            </a:r>
            <a:r>
              <a:rPr lang="pt-BR" baseline="0" dirty="0" err="1" smtClean="0"/>
              <a:t>eating</a:t>
            </a:r>
            <a:r>
              <a:rPr lang="pt-BR" baseline="0" dirty="0" smtClean="0"/>
              <a:t> </a:t>
            </a:r>
            <a:r>
              <a:rPr lang="pt-BR" baseline="0" dirty="0" err="1" smtClean="0"/>
              <a:t>questionnaire</a:t>
            </a:r>
            <a:r>
              <a:rPr lang="pt-BR" baseline="0" dirty="0" smtClean="0"/>
              <a:t>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13</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14</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15</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16</a:t>
            </a:fld>
            <a:endParaRPr lang="pt-BR"/>
          </a:p>
        </p:txBody>
      </p:sp>
    </p:spTree>
    <p:extLst>
      <p:ext uri="{BB962C8B-B14F-4D97-AF65-F5344CB8AC3E}">
        <p14:creationId xmlns:p14="http://schemas.microsoft.com/office/powerpoint/2010/main" val="305572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Objetivo – acrescentar </a:t>
            </a:r>
            <a:endParaRPr lang="pt-BR" dirty="0"/>
          </a:p>
        </p:txBody>
      </p:sp>
      <p:sp>
        <p:nvSpPr>
          <p:cNvPr id="4" name="Espaço Reservado para Número de Slide 3"/>
          <p:cNvSpPr>
            <a:spLocks noGrp="1"/>
          </p:cNvSpPr>
          <p:nvPr>
            <p:ph type="sldNum" sz="quarter" idx="10"/>
          </p:nvPr>
        </p:nvSpPr>
        <p:spPr/>
        <p:txBody>
          <a:bodyPr/>
          <a:lstStyle/>
          <a:p>
            <a:fld id="{93DF3E3F-C2F1-4E6A-8301-028D9DE5C327}" type="slidenum">
              <a:rPr lang="pt-BR" smtClean="0"/>
              <a:t>17</a:t>
            </a:fld>
            <a:endParaRPr lang="pt-BR"/>
          </a:p>
        </p:txBody>
      </p:sp>
    </p:spTree>
    <p:extLst>
      <p:ext uri="{BB962C8B-B14F-4D97-AF65-F5344CB8AC3E}">
        <p14:creationId xmlns:p14="http://schemas.microsoft.com/office/powerpoint/2010/main" val="30557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124709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184719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169721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43066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40035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22AE160-8ECF-4690-ADE5-BB2D2FFDABA0}" type="datetimeFigureOut">
              <a:rPr lang="pt-BR" smtClean="0"/>
              <a:t>24/06/2017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401909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22AE160-8ECF-4690-ADE5-BB2D2FFDABA0}" type="datetimeFigureOut">
              <a:rPr lang="pt-BR" smtClean="0"/>
              <a:t>24/06/2017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173248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22AE160-8ECF-4690-ADE5-BB2D2FFDABA0}" type="datetimeFigureOut">
              <a:rPr lang="pt-BR" smtClean="0"/>
              <a:t>24/06/2017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411568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22AE160-8ECF-4690-ADE5-BB2D2FFDABA0}" type="datetimeFigureOut">
              <a:rPr lang="pt-BR" smtClean="0"/>
              <a:t>24/06/2017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5281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22AE160-8ECF-4690-ADE5-BB2D2FFDABA0}" type="datetimeFigureOut">
              <a:rPr lang="pt-BR" smtClean="0"/>
              <a:t>24/06/2017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412245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22AE160-8ECF-4690-ADE5-BB2D2FFDABA0}" type="datetimeFigureOut">
              <a:rPr lang="pt-BR" smtClean="0"/>
              <a:t>24/06/2017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345D02C-6D3E-4F38-B7CE-323AAE416C62}" type="slidenum">
              <a:rPr lang="pt-BR" smtClean="0"/>
              <a:t>‹nº›</a:t>
            </a:fld>
            <a:endParaRPr lang="pt-BR"/>
          </a:p>
        </p:txBody>
      </p:sp>
    </p:spTree>
    <p:extLst>
      <p:ext uri="{BB962C8B-B14F-4D97-AF65-F5344CB8AC3E}">
        <p14:creationId xmlns:p14="http://schemas.microsoft.com/office/powerpoint/2010/main" val="28244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AE160-8ECF-4690-ADE5-BB2D2FFDABA0}" type="datetimeFigureOut">
              <a:rPr lang="pt-BR" smtClean="0"/>
              <a:t>24/06/2017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5D02C-6D3E-4F38-B7CE-323AAE416C62}" type="slidenum">
              <a:rPr lang="pt-BR" smtClean="0"/>
              <a:t>‹nº›</a:t>
            </a:fld>
            <a:endParaRPr lang="pt-BR"/>
          </a:p>
        </p:txBody>
      </p:sp>
    </p:spTree>
    <p:extLst>
      <p:ext uri="{BB962C8B-B14F-4D97-AF65-F5344CB8AC3E}">
        <p14:creationId xmlns:p14="http://schemas.microsoft.com/office/powerpoint/2010/main" val="44464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2719" y="5818492"/>
            <a:ext cx="720854" cy="69300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6952" y="3933056"/>
            <a:ext cx="2743200" cy="2598821"/>
          </a:xfrm>
          <a:prstGeom prst="rect">
            <a:avLst/>
          </a:prstGeom>
        </p:spPr>
      </p:pic>
      <p:sp>
        <p:nvSpPr>
          <p:cNvPr id="4" name="Rectangle 3"/>
          <p:cNvSpPr/>
          <p:nvPr/>
        </p:nvSpPr>
        <p:spPr>
          <a:xfrm>
            <a:off x="833046" y="260648"/>
            <a:ext cx="7411362" cy="1446550"/>
          </a:xfrm>
          <a:prstGeom prst="rect">
            <a:avLst/>
          </a:prstGeom>
          <a:noFill/>
        </p:spPr>
        <p:txBody>
          <a:bodyPr wrap="square" lIns="91440" tIns="45720" rIns="91440" bIns="45720">
            <a:spAutoFit/>
          </a:bodyPr>
          <a:lstStyle/>
          <a:p>
            <a:pPr algn="ctr"/>
            <a:r>
              <a:rPr lang="en-US" sz="4400" b="1" cap="none" spc="0" dirty="0">
                <a:ln w="0"/>
                <a:solidFill>
                  <a:schemeClr val="accent1"/>
                </a:solidFill>
                <a:effectLst>
                  <a:outerShdw blurRad="38100" dist="25400" dir="5400000" algn="ctr" rotWithShape="0">
                    <a:srgbClr val="6E747A">
                      <a:alpha val="43000"/>
                    </a:srgbClr>
                  </a:outerShdw>
                </a:effectLst>
              </a:rPr>
              <a:t>Need CE credit for this </a:t>
            </a:r>
          </a:p>
          <a:p>
            <a:pPr algn="ctr"/>
            <a:r>
              <a:rPr lang="en-US" sz="4400" b="1" cap="none" spc="0" dirty="0">
                <a:ln w="0"/>
                <a:solidFill>
                  <a:schemeClr val="accent1"/>
                </a:solidFill>
                <a:effectLst>
                  <a:outerShdw blurRad="38100" dist="25400" dir="5400000" algn="ctr" rotWithShape="0">
                    <a:srgbClr val="6E747A">
                      <a:alpha val="43000"/>
                    </a:srgbClr>
                  </a:outerShdw>
                </a:effectLst>
              </a:rPr>
              <a:t>session?</a:t>
            </a:r>
          </a:p>
        </p:txBody>
      </p:sp>
      <p:sp>
        <p:nvSpPr>
          <p:cNvPr id="6" name="Rectangle 5"/>
          <p:cNvSpPr/>
          <p:nvPr/>
        </p:nvSpPr>
        <p:spPr>
          <a:xfrm>
            <a:off x="251520" y="1844824"/>
            <a:ext cx="8640960" cy="1938992"/>
          </a:xfrm>
          <a:prstGeom prst="rect">
            <a:avLst/>
          </a:prstGeom>
          <a:noFill/>
        </p:spPr>
        <p:txBody>
          <a:bodyPr wrap="square" lIns="91440" tIns="45720" rIns="91440" bIns="45720">
            <a:spAutoFit/>
          </a:bodyPr>
          <a:lstStyle/>
          <a:p>
            <a:pPr algn="ctr"/>
            <a:r>
              <a:rPr lang="en-US" sz="4000" dirty="0">
                <a:ln w="0"/>
                <a:solidFill>
                  <a:schemeClr val="accent6">
                    <a:lumMod val="75000"/>
                  </a:schemeClr>
                </a:solidFill>
                <a:effectLst>
                  <a:outerShdw blurRad="38100" dist="25400" dir="5400000" algn="ctr" rotWithShape="0">
                    <a:srgbClr val="6E747A">
                      <a:alpha val="43000"/>
                    </a:srgbClr>
                  </a:outerShdw>
                </a:effectLst>
              </a:rPr>
              <a:t>Please don’t forget to sign </a:t>
            </a:r>
            <a:r>
              <a:rPr lang="en-US" sz="4000" dirty="0" smtClean="0">
                <a:ln w="0"/>
                <a:solidFill>
                  <a:schemeClr val="accent6">
                    <a:lumMod val="75000"/>
                  </a:schemeClr>
                </a:solidFill>
                <a:effectLst>
                  <a:outerShdw blurRad="38100" dist="25400" dir="5400000" algn="ctr" rotWithShape="0">
                    <a:srgbClr val="6E747A">
                      <a:alpha val="43000"/>
                    </a:srgbClr>
                  </a:outerShdw>
                </a:effectLst>
              </a:rPr>
              <a:t>in</a:t>
            </a:r>
          </a:p>
          <a:p>
            <a:pPr algn="ctr"/>
            <a:r>
              <a:rPr lang="en-US" sz="4000" dirty="0" smtClean="0">
                <a:ln w="0"/>
                <a:solidFill>
                  <a:schemeClr val="accent6">
                    <a:lumMod val="75000"/>
                  </a:schemeClr>
                </a:solidFill>
                <a:effectLst>
                  <a:outerShdw blurRad="38100" dist="25400" dir="5400000" algn="ctr" rotWithShape="0">
                    <a:srgbClr val="6E747A">
                      <a:alpha val="43000"/>
                    </a:srgbClr>
                  </a:outerShdw>
                </a:effectLst>
              </a:rPr>
              <a:t>order to have your </a:t>
            </a:r>
          </a:p>
          <a:p>
            <a:pPr algn="ctr"/>
            <a:r>
              <a:rPr lang="en-US" sz="4000" dirty="0" smtClean="0">
                <a:ln w="0"/>
                <a:solidFill>
                  <a:schemeClr val="accent6">
                    <a:lumMod val="75000"/>
                  </a:schemeClr>
                </a:solidFill>
                <a:effectLst>
                  <a:outerShdw blurRad="38100" dist="25400" dir="5400000" algn="ctr" rotWithShape="0">
                    <a:srgbClr val="6E747A">
                      <a:alpha val="43000"/>
                    </a:srgbClr>
                  </a:outerShdw>
                </a:effectLst>
              </a:rPr>
              <a:t>attendance </a:t>
            </a:r>
            <a:r>
              <a:rPr lang="en-US" sz="4000" dirty="0">
                <a:ln w="0"/>
                <a:solidFill>
                  <a:schemeClr val="accent6">
                    <a:lumMod val="75000"/>
                  </a:schemeClr>
                </a:solidFill>
                <a:effectLst>
                  <a:outerShdw blurRad="38100" dist="25400" dir="5400000" algn="ctr" rotWithShape="0">
                    <a:srgbClr val="6E747A">
                      <a:alpha val="43000"/>
                    </a:srgbClr>
                  </a:outerShdw>
                </a:effectLst>
              </a:rPr>
              <a:t>tracked</a:t>
            </a:r>
            <a:endParaRPr lang="en-US" sz="4000" cap="none" spc="0" dirty="0">
              <a:ln w="0"/>
              <a:solidFill>
                <a:schemeClr val="accent6">
                  <a:lumMod val="75000"/>
                </a:schemeClr>
              </a:solidFill>
              <a:effectLst>
                <a:outerShdw blurRad="38100" dist="25400" dir="5400000" algn="ctr" rotWithShape="0">
                  <a:srgbClr val="6E747A">
                    <a:alpha val="43000"/>
                  </a:srgbClr>
                </a:outerShdw>
              </a:effectLst>
            </a:endParaRPr>
          </a:p>
        </p:txBody>
      </p:sp>
      <p:sp>
        <p:nvSpPr>
          <p:cNvPr id="7" name="Quadro 6"/>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297908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Results</a:t>
            </a:r>
            <a:endParaRPr lang="pt-BR" dirty="0">
              <a:solidFill>
                <a:schemeClr val="bg1"/>
              </a:solidFill>
            </a:endParaRPr>
          </a:p>
        </p:txBody>
      </p:sp>
      <p:sp>
        <p:nvSpPr>
          <p:cNvPr id="3" name="Espaço Reservado para Conteúdo 2"/>
          <p:cNvSpPr>
            <a:spLocks noGrp="1"/>
          </p:cNvSpPr>
          <p:nvPr>
            <p:ph idx="1"/>
          </p:nvPr>
        </p:nvSpPr>
        <p:spPr>
          <a:xfrm>
            <a:off x="144016" y="1600200"/>
            <a:ext cx="9036496" cy="4925144"/>
          </a:xfrm>
        </p:spPr>
        <p:txBody>
          <a:bodyPr>
            <a:normAutofit/>
          </a:bodyPr>
          <a:lstStyle/>
          <a:p>
            <a:pPr>
              <a:lnSpc>
                <a:spcPct val="150000"/>
              </a:lnSpc>
              <a:buFont typeface="Wingdings" pitchFamily="2" charset="2"/>
              <a:buChar char="§"/>
            </a:pPr>
            <a:r>
              <a:rPr lang="pt-BR" b="1" dirty="0" err="1" smtClean="0"/>
              <a:t>Sample</a:t>
            </a:r>
            <a:r>
              <a:rPr lang="pt-BR" b="1" dirty="0" smtClean="0"/>
              <a:t> </a:t>
            </a:r>
            <a:r>
              <a:rPr lang="pt-BR" b="1" dirty="0" err="1" smtClean="0"/>
              <a:t>studies</a:t>
            </a:r>
            <a:r>
              <a:rPr lang="pt-BR" b="1" dirty="0" smtClean="0"/>
              <a:t>: </a:t>
            </a:r>
          </a:p>
          <a:p>
            <a:pPr>
              <a:lnSpc>
                <a:spcPct val="150000"/>
              </a:lnSpc>
              <a:buFont typeface="Wingdings" pitchFamily="2" charset="2"/>
              <a:buChar char="§"/>
            </a:pPr>
            <a:r>
              <a:rPr lang="pt-BR" dirty="0" smtClean="0"/>
              <a:t>Age: 14 – 75 </a:t>
            </a:r>
            <a:r>
              <a:rPr lang="pt-BR" dirty="0" err="1" smtClean="0"/>
              <a:t>years</a:t>
            </a:r>
            <a:r>
              <a:rPr lang="pt-BR" dirty="0" smtClean="0"/>
              <a:t> </a:t>
            </a:r>
            <a:r>
              <a:rPr lang="pt-BR" dirty="0" err="1" smtClean="0"/>
              <a:t>old</a:t>
            </a:r>
            <a:endParaRPr lang="pt-BR" dirty="0" smtClean="0"/>
          </a:p>
          <a:p>
            <a:pPr>
              <a:lnSpc>
                <a:spcPct val="150000"/>
              </a:lnSpc>
              <a:buFont typeface="Wingdings" pitchFamily="2" charset="2"/>
              <a:buChar char="§"/>
            </a:pPr>
            <a:r>
              <a:rPr lang="pt-BR" dirty="0" err="1" smtClean="0"/>
              <a:t>Overweight</a:t>
            </a:r>
            <a:r>
              <a:rPr lang="pt-BR" dirty="0" smtClean="0"/>
              <a:t>/</a:t>
            </a:r>
            <a:r>
              <a:rPr lang="pt-BR" dirty="0" err="1" smtClean="0"/>
              <a:t>obese</a:t>
            </a:r>
            <a:r>
              <a:rPr lang="pt-BR" dirty="0" smtClean="0"/>
              <a:t>: n=8</a:t>
            </a:r>
          </a:p>
          <a:p>
            <a:pPr>
              <a:lnSpc>
                <a:spcPct val="150000"/>
              </a:lnSpc>
              <a:buFont typeface="Wingdings" pitchFamily="2" charset="2"/>
              <a:buChar char="§"/>
            </a:pPr>
            <a:r>
              <a:rPr lang="pt-BR" dirty="0" err="1" smtClean="0"/>
              <a:t>Obese</a:t>
            </a:r>
            <a:r>
              <a:rPr lang="pt-BR" dirty="0" smtClean="0"/>
              <a:t>: n=4</a:t>
            </a:r>
          </a:p>
          <a:p>
            <a:pPr>
              <a:lnSpc>
                <a:spcPct val="150000"/>
              </a:lnSpc>
              <a:buFont typeface="Wingdings" pitchFamily="2" charset="2"/>
              <a:buChar char="§"/>
            </a:pPr>
            <a:r>
              <a:rPr lang="pt-BR" dirty="0" err="1" smtClean="0"/>
              <a:t>Eutrophy</a:t>
            </a:r>
            <a:r>
              <a:rPr lang="pt-BR" dirty="0" smtClean="0"/>
              <a:t>/</a:t>
            </a:r>
            <a:r>
              <a:rPr lang="pt-BR" dirty="0" err="1" smtClean="0"/>
              <a:t>Overweight</a:t>
            </a:r>
            <a:r>
              <a:rPr lang="pt-BR" dirty="0" smtClean="0"/>
              <a:t>/</a:t>
            </a:r>
            <a:r>
              <a:rPr lang="pt-BR" dirty="0" err="1" smtClean="0"/>
              <a:t>Obese</a:t>
            </a:r>
            <a:r>
              <a:rPr lang="pt-BR" dirty="0" smtClean="0"/>
              <a:t>: n=3 </a:t>
            </a:r>
          </a:p>
          <a:p>
            <a:pPr marL="0" indent="0">
              <a:buNone/>
            </a:pPr>
            <a:endParaRPr lang="pt-BR"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94419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uxograma: Fita perfurada 14"/>
          <p:cNvSpPr/>
          <p:nvPr/>
        </p:nvSpPr>
        <p:spPr>
          <a:xfrm>
            <a:off x="683568" y="4941168"/>
            <a:ext cx="7488832" cy="1080120"/>
          </a:xfrm>
          <a:prstGeom prst="flowChartPunchedTap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uxograma: Fita perfurada 13"/>
          <p:cNvSpPr/>
          <p:nvPr/>
        </p:nvSpPr>
        <p:spPr>
          <a:xfrm>
            <a:off x="683568" y="3861048"/>
            <a:ext cx="7488832" cy="1080120"/>
          </a:xfrm>
          <a:prstGeom prst="flowChartPunchedTap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uxograma: Fita perfurada 12"/>
          <p:cNvSpPr/>
          <p:nvPr/>
        </p:nvSpPr>
        <p:spPr>
          <a:xfrm>
            <a:off x="683568" y="2780928"/>
            <a:ext cx="7488832" cy="1080120"/>
          </a:xfrm>
          <a:prstGeom prst="flowChartPunchedTap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uxograma: Fita perfurada 11"/>
          <p:cNvSpPr/>
          <p:nvPr/>
        </p:nvSpPr>
        <p:spPr>
          <a:xfrm>
            <a:off x="683568" y="1735505"/>
            <a:ext cx="7488832" cy="108012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p:txBody>
          <a:bodyPr/>
          <a:lstStyle/>
          <a:p>
            <a:r>
              <a:rPr lang="en-US" dirty="0" smtClean="0">
                <a:solidFill>
                  <a:schemeClr val="bg1"/>
                </a:solidFill>
              </a:rPr>
              <a:t>Results</a:t>
            </a:r>
            <a:endParaRPr lang="en-US" dirty="0">
              <a:solidFill>
                <a:schemeClr val="bg1"/>
              </a:solidFill>
            </a:endParaRPr>
          </a:p>
        </p:txBody>
      </p:sp>
      <p:sp>
        <p:nvSpPr>
          <p:cNvPr id="3" name="Espaço Reservado para Conteúdo 2"/>
          <p:cNvSpPr>
            <a:spLocks noGrp="1"/>
          </p:cNvSpPr>
          <p:nvPr>
            <p:ph idx="1"/>
          </p:nvPr>
        </p:nvSpPr>
        <p:spPr>
          <a:xfrm>
            <a:off x="457200" y="1999381"/>
            <a:ext cx="8291264" cy="709539"/>
          </a:xfrm>
        </p:spPr>
        <p:txBody>
          <a:bodyPr>
            <a:normAutofit/>
          </a:bodyPr>
          <a:lstStyle/>
          <a:p>
            <a:pPr marL="0" indent="0" algn="ctr">
              <a:buNone/>
            </a:pPr>
            <a:r>
              <a:rPr lang="en-US" sz="2800" dirty="0" smtClean="0"/>
              <a:t>Mindful eating (n=6) </a:t>
            </a:r>
          </a:p>
          <a:p>
            <a:pPr marL="0" indent="0" algn="ctr">
              <a:buNone/>
            </a:pPr>
            <a:endParaRPr lang="en-US" sz="2800"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Espaço Reservado para Conteúdo 2"/>
          <p:cNvSpPr txBox="1">
            <a:spLocks/>
          </p:cNvSpPr>
          <p:nvPr/>
        </p:nvSpPr>
        <p:spPr>
          <a:xfrm>
            <a:off x="457200" y="3007493"/>
            <a:ext cx="8291264" cy="7095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800" dirty="0" smtClean="0"/>
              <a:t>Acceptance and Commitment Therapy (n=4)</a:t>
            </a:r>
          </a:p>
          <a:p>
            <a:pPr marL="0" indent="0" algn="ctr">
              <a:buFont typeface="Arial" pitchFamily="34" charset="0"/>
              <a:buNone/>
            </a:pPr>
            <a:endParaRPr lang="en-US" sz="2800" dirty="0"/>
          </a:p>
        </p:txBody>
      </p:sp>
      <p:sp>
        <p:nvSpPr>
          <p:cNvPr id="7" name="Espaço Reservado para Conteúdo 2"/>
          <p:cNvSpPr txBox="1">
            <a:spLocks/>
          </p:cNvSpPr>
          <p:nvPr/>
        </p:nvSpPr>
        <p:spPr>
          <a:xfrm>
            <a:off x="457200" y="4087613"/>
            <a:ext cx="8291264" cy="7095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800" dirty="0" smtClean="0"/>
              <a:t>Meditation Technique (n=3)</a:t>
            </a:r>
          </a:p>
          <a:p>
            <a:pPr marL="0" indent="0" algn="ctr">
              <a:buFont typeface="Arial" pitchFamily="34" charset="0"/>
              <a:buNone/>
            </a:pPr>
            <a:endParaRPr lang="en-US" sz="2800" dirty="0"/>
          </a:p>
        </p:txBody>
      </p:sp>
      <p:sp>
        <p:nvSpPr>
          <p:cNvPr id="8" name="Espaço Reservado para Conteúdo 2"/>
          <p:cNvSpPr txBox="1">
            <a:spLocks/>
          </p:cNvSpPr>
          <p:nvPr/>
        </p:nvSpPr>
        <p:spPr>
          <a:xfrm>
            <a:off x="457200" y="5239741"/>
            <a:ext cx="8291264" cy="7095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800" dirty="0" smtClean="0"/>
              <a:t>Mindfulness based stress reduction (n=2)</a:t>
            </a:r>
          </a:p>
          <a:p>
            <a:pPr marL="0" indent="0" algn="ctr">
              <a:buFont typeface="Arial" pitchFamily="34" charset="0"/>
              <a:buNone/>
            </a:pPr>
            <a:endParaRPr lang="en-US" sz="2800" dirty="0"/>
          </a:p>
        </p:txBody>
      </p:sp>
    </p:spTree>
    <p:extLst>
      <p:ext uri="{BB962C8B-B14F-4D97-AF65-F5344CB8AC3E}">
        <p14:creationId xmlns:p14="http://schemas.microsoft.com/office/powerpoint/2010/main" val="21159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3" grpId="0" build="p"/>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323528" y="845840"/>
            <a:ext cx="8424936" cy="1143000"/>
          </a:xfrm>
        </p:spPr>
        <p:txBody>
          <a:bodyPr>
            <a:noAutofit/>
          </a:bodyPr>
          <a:lstStyle/>
          <a:p>
            <a:r>
              <a:rPr lang="en-US" sz="2400" dirty="0" smtClean="0"/>
              <a:t>A mindful eating intervention: a theory-guided randomized anti-obesity feasibility study with adolescent Latino females </a:t>
            </a:r>
            <a:br>
              <a:rPr lang="en-US" sz="2400" dirty="0" smtClean="0"/>
            </a:br>
            <a:r>
              <a:rPr lang="en-US" sz="2400" dirty="0" smtClean="0"/>
              <a:t>(Daly et al., 2016)</a:t>
            </a:r>
            <a:endParaRPr lang="en-US" sz="2400"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513782"/>
            <a:ext cx="2592288" cy="1754326"/>
          </a:xfrm>
          <a:prstGeom prst="rect">
            <a:avLst/>
          </a:prstGeom>
          <a:noFill/>
        </p:spPr>
        <p:txBody>
          <a:bodyPr wrap="square" rtlCol="0">
            <a:spAutoFit/>
          </a:bodyPr>
          <a:lstStyle/>
          <a:p>
            <a:r>
              <a:rPr lang="en-US" dirty="0" smtClean="0"/>
              <a:t>37 teenagers </a:t>
            </a:r>
          </a:p>
          <a:p>
            <a:r>
              <a:rPr lang="en-US" dirty="0" smtClean="0"/>
              <a:t>Overweight and obese </a:t>
            </a:r>
          </a:p>
          <a:p>
            <a:r>
              <a:rPr lang="en-US" dirty="0"/>
              <a:t>1/3 </a:t>
            </a:r>
            <a:r>
              <a:rPr lang="en-US" dirty="0" smtClean="0"/>
              <a:t>(MEI</a:t>
            </a:r>
            <a:r>
              <a:rPr lang="en-US" dirty="0"/>
              <a:t>)</a:t>
            </a:r>
          </a:p>
          <a:p>
            <a:r>
              <a:rPr lang="en-US" dirty="0"/>
              <a:t>2/3 Standard treatment </a:t>
            </a:r>
          </a:p>
          <a:p>
            <a:endParaRPr lang="en-US" dirty="0" smtClean="0"/>
          </a:p>
          <a:p>
            <a:endParaRPr lang="en-US" dirty="0"/>
          </a:p>
        </p:txBody>
      </p:sp>
      <p:sp>
        <p:nvSpPr>
          <p:cNvPr id="17" name="CaixaDeTexto 16"/>
          <p:cNvSpPr txBox="1"/>
          <p:nvPr/>
        </p:nvSpPr>
        <p:spPr>
          <a:xfrm>
            <a:off x="4499991" y="3530039"/>
            <a:ext cx="4207133" cy="2585323"/>
          </a:xfrm>
          <a:prstGeom prst="rect">
            <a:avLst/>
          </a:prstGeom>
          <a:noFill/>
        </p:spPr>
        <p:txBody>
          <a:bodyPr wrap="square" rtlCol="0">
            <a:spAutoFit/>
          </a:bodyPr>
          <a:lstStyle/>
          <a:p>
            <a:endParaRPr lang="en-US" dirty="0" smtClean="0"/>
          </a:p>
          <a:p>
            <a:r>
              <a:rPr lang="en-US" i="1" dirty="0" smtClean="0"/>
              <a:t>MEI </a:t>
            </a:r>
          </a:p>
          <a:p>
            <a:r>
              <a:rPr lang="en-US" dirty="0" smtClean="0"/>
              <a:t>Once a week for six weeks – 90 min per session with focus on satiety cues and triggers to overeat. Follow-up:  4 weeks</a:t>
            </a:r>
          </a:p>
          <a:p>
            <a:r>
              <a:rPr lang="en-US" i="1" dirty="0" smtClean="0"/>
              <a:t>ST</a:t>
            </a:r>
          </a:p>
          <a:p>
            <a:r>
              <a:rPr lang="en-US" dirty="0" smtClean="0"/>
              <a:t>Only met once to receive guidance about nutritional and physical activity</a:t>
            </a:r>
          </a:p>
          <a:p>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aixaDeTexto 19"/>
          <p:cNvSpPr txBox="1"/>
          <p:nvPr/>
        </p:nvSpPr>
        <p:spPr>
          <a:xfrm>
            <a:off x="683568" y="2276872"/>
            <a:ext cx="8023556" cy="646331"/>
          </a:xfrm>
          <a:prstGeom prst="rect">
            <a:avLst/>
          </a:prstGeom>
          <a:noFill/>
        </p:spPr>
        <p:txBody>
          <a:bodyPr wrap="square" rtlCol="0">
            <a:spAutoFit/>
          </a:bodyPr>
          <a:lstStyle/>
          <a:p>
            <a:r>
              <a:rPr lang="en-US" dirty="0" smtClean="0"/>
              <a:t>Evaluate the effects of a mindful eating intervention (MEI) satiety-focused on BMI, weight, and mindful awareness</a:t>
            </a:r>
            <a:endParaRPr lang="en-US" dirty="0"/>
          </a:p>
        </p:txBody>
      </p:sp>
      <p:sp>
        <p:nvSpPr>
          <p:cNvPr id="21" name="CaixaDeTexto 20"/>
          <p:cNvSpPr txBox="1"/>
          <p:nvPr/>
        </p:nvSpPr>
        <p:spPr>
          <a:xfrm>
            <a:off x="755576" y="5097958"/>
            <a:ext cx="2592288" cy="1754326"/>
          </a:xfrm>
          <a:prstGeom prst="rect">
            <a:avLst/>
          </a:prstGeom>
          <a:noFill/>
        </p:spPr>
        <p:txBody>
          <a:bodyPr wrap="square" rtlCol="0">
            <a:spAutoFit/>
          </a:bodyPr>
          <a:lstStyle/>
          <a:p>
            <a:r>
              <a:rPr lang="en-US" i="1" dirty="0" smtClean="0"/>
              <a:t>MEI</a:t>
            </a:r>
          </a:p>
          <a:p>
            <a:r>
              <a:rPr lang="en-US" dirty="0" smtClean="0"/>
              <a:t>-1.1 kg/m</a:t>
            </a:r>
            <a:r>
              <a:rPr lang="en-US" baseline="30000" dirty="0" smtClean="0"/>
              <a:t>2 </a:t>
            </a:r>
            <a:r>
              <a:rPr lang="en-US" dirty="0" smtClean="0"/>
              <a:t> (6 weeks) </a:t>
            </a:r>
            <a:endParaRPr lang="en-US" baseline="30000" dirty="0" smtClean="0"/>
          </a:p>
          <a:p>
            <a:r>
              <a:rPr lang="en-US" dirty="0" smtClean="0"/>
              <a:t>-1.4 kg/m</a:t>
            </a:r>
            <a:r>
              <a:rPr lang="en-US" baseline="30000" dirty="0" smtClean="0"/>
              <a:t>2 </a:t>
            </a:r>
            <a:r>
              <a:rPr lang="en-US" dirty="0" smtClean="0"/>
              <a:t>(10 weeks)</a:t>
            </a:r>
            <a:endParaRPr lang="en-US" baseline="30000" dirty="0" smtClean="0"/>
          </a:p>
          <a:p>
            <a:r>
              <a:rPr lang="en-US" i="1" dirty="0" smtClean="0"/>
              <a:t>ST </a:t>
            </a:r>
          </a:p>
          <a:p>
            <a:r>
              <a:rPr lang="en-US" dirty="0" smtClean="0"/>
              <a:t>+0.72 kg/m</a:t>
            </a:r>
            <a:r>
              <a:rPr lang="en-US" baseline="30000" dirty="0" smtClean="0"/>
              <a:t>2</a:t>
            </a:r>
          </a:p>
          <a:p>
            <a:endParaRPr lang="en-US" dirty="0"/>
          </a:p>
        </p:txBody>
      </p:sp>
    </p:spTree>
    <p:extLst>
      <p:ext uri="{BB962C8B-B14F-4D97-AF65-F5344CB8AC3E}">
        <p14:creationId xmlns:p14="http://schemas.microsoft.com/office/powerpoint/2010/main" val="21159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513782"/>
            <a:ext cx="2592288" cy="923330"/>
          </a:xfrm>
          <a:prstGeom prst="rect">
            <a:avLst/>
          </a:prstGeom>
          <a:noFill/>
        </p:spPr>
        <p:txBody>
          <a:bodyPr wrap="square" rtlCol="0">
            <a:spAutoFit/>
          </a:bodyPr>
          <a:lstStyle/>
          <a:p>
            <a:r>
              <a:rPr lang="en-US" dirty="0" smtClean="0"/>
              <a:t>22 women with history of breast cancer – single group </a:t>
            </a:r>
            <a:endParaRPr lang="en-US" dirty="0"/>
          </a:p>
        </p:txBody>
      </p:sp>
      <p:sp>
        <p:nvSpPr>
          <p:cNvPr id="17" name="CaixaDeTexto 16"/>
          <p:cNvSpPr txBox="1"/>
          <p:nvPr/>
        </p:nvSpPr>
        <p:spPr>
          <a:xfrm>
            <a:off x="4499992" y="3413899"/>
            <a:ext cx="4104456" cy="3139321"/>
          </a:xfrm>
          <a:prstGeom prst="rect">
            <a:avLst/>
          </a:prstGeom>
          <a:noFill/>
        </p:spPr>
        <p:txBody>
          <a:bodyPr wrap="square" rtlCol="0">
            <a:spAutoFit/>
          </a:bodyPr>
          <a:lstStyle/>
          <a:p>
            <a:r>
              <a:rPr lang="en-US" dirty="0" smtClean="0"/>
              <a:t>Single group intervention – 12 weeks weight loss program + mindfulness session, and follow-up (3 months).</a:t>
            </a:r>
          </a:p>
          <a:p>
            <a:pPr marL="285750" indent="-285750">
              <a:buFontTx/>
              <a:buChar char="-"/>
            </a:pPr>
            <a:r>
              <a:rPr lang="en-US" i="1" dirty="0" smtClean="0"/>
              <a:t>Weight loss program </a:t>
            </a:r>
            <a:r>
              <a:rPr lang="en-US" dirty="0" smtClean="0"/>
              <a:t>– dietary counseling by nutritionist – every 2 weeks</a:t>
            </a:r>
          </a:p>
          <a:p>
            <a:pPr marL="285750" indent="-285750">
              <a:buFontTx/>
              <a:buChar char="-"/>
            </a:pPr>
            <a:r>
              <a:rPr lang="en-US" dirty="0" smtClean="0"/>
              <a:t>Mindfulness sessions (120 min) –  sessions every two weeks in small groups (5 to 8 participants)</a:t>
            </a:r>
          </a:p>
          <a:p>
            <a:r>
              <a:rPr lang="en-US" dirty="0" smtClean="0"/>
              <a:t>*Participants weight and </a:t>
            </a:r>
            <a:r>
              <a:rPr lang="en-US" dirty="0" err="1" smtClean="0"/>
              <a:t>MEQ</a:t>
            </a:r>
            <a:r>
              <a:rPr lang="en-US" dirty="0" smtClean="0"/>
              <a:t> score were assessed on weeks  0, 13, and at the end.</a:t>
            </a:r>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txBox="1">
            <a:spLocks/>
          </p:cNvSpPr>
          <p:nvPr/>
        </p:nvSpPr>
        <p:spPr>
          <a:xfrm>
            <a:off x="323528" y="845840"/>
            <a:ext cx="842493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Weight loss with mindful eating in African American women following treatment for breast cancer: a longitudinal study </a:t>
            </a:r>
          </a:p>
          <a:p>
            <a:r>
              <a:rPr lang="en-US" sz="2400" dirty="0" smtClean="0"/>
              <a:t>(Chung et al., 2015)</a:t>
            </a:r>
            <a:endParaRPr lang="en-US" sz="2400" dirty="0"/>
          </a:p>
        </p:txBody>
      </p:sp>
      <p:sp>
        <p:nvSpPr>
          <p:cNvPr id="21" name="CaixaDeTexto 20"/>
          <p:cNvSpPr txBox="1"/>
          <p:nvPr/>
        </p:nvSpPr>
        <p:spPr>
          <a:xfrm>
            <a:off x="723274" y="2316557"/>
            <a:ext cx="7881174" cy="646331"/>
          </a:xfrm>
          <a:prstGeom prst="rect">
            <a:avLst/>
          </a:prstGeom>
          <a:noFill/>
        </p:spPr>
        <p:txBody>
          <a:bodyPr wrap="square" rtlCol="0">
            <a:spAutoFit/>
          </a:bodyPr>
          <a:lstStyle/>
          <a:p>
            <a:r>
              <a:rPr lang="en-US" dirty="0" smtClean="0"/>
              <a:t>Evaluate the association between  mindful eating intervention and weight loss in African American women following chemotherapy for breast cancer</a:t>
            </a:r>
            <a:endParaRPr lang="en-US" dirty="0"/>
          </a:p>
        </p:txBody>
      </p:sp>
      <p:sp>
        <p:nvSpPr>
          <p:cNvPr id="22" name="CaixaDeTexto 21"/>
          <p:cNvSpPr txBox="1"/>
          <p:nvPr/>
        </p:nvSpPr>
        <p:spPr>
          <a:xfrm>
            <a:off x="611560" y="5169966"/>
            <a:ext cx="2880320" cy="1477328"/>
          </a:xfrm>
          <a:prstGeom prst="rect">
            <a:avLst/>
          </a:prstGeom>
          <a:noFill/>
        </p:spPr>
        <p:txBody>
          <a:bodyPr wrap="square" rtlCol="0">
            <a:spAutoFit/>
          </a:bodyPr>
          <a:lstStyle/>
          <a:p>
            <a:r>
              <a:rPr lang="en-US" dirty="0" err="1" smtClean="0"/>
              <a:t>MEQ</a:t>
            </a:r>
            <a:r>
              <a:rPr lang="en-US" dirty="0" smtClean="0"/>
              <a:t> scores increased while weight and BMI decreased</a:t>
            </a:r>
          </a:p>
          <a:p>
            <a:r>
              <a:rPr lang="en-US" dirty="0" smtClean="0"/>
              <a:t>- Weight loss was larger for the group with higher </a:t>
            </a:r>
            <a:r>
              <a:rPr lang="en-US" dirty="0" err="1" smtClean="0"/>
              <a:t>MEQ</a:t>
            </a:r>
            <a:r>
              <a:rPr lang="en-US" dirty="0" smtClean="0"/>
              <a:t> scores</a:t>
            </a:r>
            <a:endParaRPr lang="en-US" dirty="0"/>
          </a:p>
        </p:txBody>
      </p:sp>
    </p:spTree>
    <p:extLst>
      <p:ext uri="{BB962C8B-B14F-4D97-AF65-F5344CB8AC3E}">
        <p14:creationId xmlns:p14="http://schemas.microsoft.com/office/powerpoint/2010/main" val="325306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11560" y="3513782"/>
            <a:ext cx="2880320" cy="1200329"/>
          </a:xfrm>
          <a:prstGeom prst="rect">
            <a:avLst/>
          </a:prstGeom>
          <a:noFill/>
        </p:spPr>
        <p:txBody>
          <a:bodyPr wrap="square" rtlCol="0">
            <a:spAutoFit/>
          </a:bodyPr>
          <a:lstStyle/>
          <a:p>
            <a:pPr marL="285750" indent="-285750">
              <a:buFontTx/>
              <a:buChar char="-"/>
            </a:pPr>
            <a:r>
              <a:rPr lang="en-US" dirty="0" smtClean="0"/>
              <a:t>27 participants in MB-EAT for diabetes </a:t>
            </a:r>
          </a:p>
          <a:p>
            <a:pPr marL="285750" indent="-285750">
              <a:buFontTx/>
              <a:buChar char="-"/>
            </a:pPr>
            <a:r>
              <a:rPr lang="en-US" dirty="0" smtClean="0"/>
              <a:t>25 participants in Smart Choice (SC) intervention</a:t>
            </a:r>
            <a:endParaRPr lang="en-US" dirty="0"/>
          </a:p>
        </p:txBody>
      </p:sp>
      <p:sp>
        <p:nvSpPr>
          <p:cNvPr id="17" name="CaixaDeTexto 16"/>
          <p:cNvSpPr txBox="1"/>
          <p:nvPr/>
        </p:nvSpPr>
        <p:spPr>
          <a:xfrm>
            <a:off x="4355976" y="3591014"/>
            <a:ext cx="4320480" cy="2862322"/>
          </a:xfrm>
          <a:prstGeom prst="rect">
            <a:avLst/>
          </a:prstGeom>
          <a:noFill/>
        </p:spPr>
        <p:txBody>
          <a:bodyPr wrap="square" rtlCol="0">
            <a:spAutoFit/>
          </a:bodyPr>
          <a:lstStyle/>
          <a:p>
            <a:pPr marL="285750" indent="-285750">
              <a:buFontTx/>
              <a:buChar char="-"/>
            </a:pPr>
            <a:r>
              <a:rPr lang="en-US" dirty="0" smtClean="0"/>
              <a:t>Both interventions lasted 3 months – eight sessions weekly followed by two weeks with two sessions (2.5 hours per session) and follow-up one month and three months after intervention</a:t>
            </a:r>
          </a:p>
          <a:p>
            <a:pPr marL="285750" indent="-285750">
              <a:buFontTx/>
              <a:buChar char="-"/>
            </a:pPr>
            <a:r>
              <a:rPr lang="en-US" dirty="0" smtClean="0"/>
              <a:t>MB-EAT for diabetes: MB-EAT + information about glycaemia and diet </a:t>
            </a:r>
          </a:p>
          <a:p>
            <a:pPr marL="285750" indent="-285750">
              <a:buFontTx/>
              <a:buChar char="-"/>
            </a:pPr>
            <a:r>
              <a:rPr lang="en-US" dirty="0" smtClean="0"/>
              <a:t>SC: self-management content covering factors that contribute to the onset of DM2.</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txBox="1">
            <a:spLocks/>
          </p:cNvSpPr>
          <p:nvPr/>
        </p:nvSpPr>
        <p:spPr>
          <a:xfrm>
            <a:off x="323528" y="845840"/>
            <a:ext cx="842493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Comparative effectiveness of a mindful eating intervention to a diabetes self-management intervention among adults with type 2 diabetes: a pilot study (Miller et al., 2012)</a:t>
            </a:r>
            <a:endParaRPr lang="en-US" sz="2400" dirty="0"/>
          </a:p>
        </p:txBody>
      </p:sp>
      <p:sp>
        <p:nvSpPr>
          <p:cNvPr id="21" name="CaixaDeTexto 20"/>
          <p:cNvSpPr txBox="1"/>
          <p:nvPr/>
        </p:nvSpPr>
        <p:spPr>
          <a:xfrm>
            <a:off x="683568" y="5157192"/>
            <a:ext cx="2880320" cy="923330"/>
          </a:xfrm>
          <a:prstGeom prst="rect">
            <a:avLst/>
          </a:prstGeom>
          <a:noFill/>
        </p:spPr>
        <p:txBody>
          <a:bodyPr wrap="square" rtlCol="0">
            <a:spAutoFit/>
          </a:bodyPr>
          <a:lstStyle/>
          <a:p>
            <a:r>
              <a:rPr lang="en-US" dirty="0" smtClean="0"/>
              <a:t> Weight reduction in both groups but  not significant  between groups.</a:t>
            </a:r>
            <a:endParaRPr lang="en-US" dirty="0"/>
          </a:p>
        </p:txBody>
      </p:sp>
      <p:sp>
        <p:nvSpPr>
          <p:cNvPr id="22" name="CaixaDeTexto 21"/>
          <p:cNvSpPr txBox="1"/>
          <p:nvPr/>
        </p:nvSpPr>
        <p:spPr>
          <a:xfrm>
            <a:off x="907976" y="2348881"/>
            <a:ext cx="8128520" cy="646331"/>
          </a:xfrm>
          <a:prstGeom prst="rect">
            <a:avLst/>
          </a:prstGeom>
          <a:noFill/>
        </p:spPr>
        <p:txBody>
          <a:bodyPr wrap="square" rtlCol="0">
            <a:spAutoFit/>
          </a:bodyPr>
          <a:lstStyle/>
          <a:p>
            <a:r>
              <a:rPr lang="en-US" dirty="0" smtClean="0"/>
              <a:t>Compared the effect of mindful eating to diabetes self-management education (</a:t>
            </a:r>
            <a:r>
              <a:rPr lang="en-US" dirty="0" err="1" smtClean="0"/>
              <a:t>DSME</a:t>
            </a:r>
            <a:r>
              <a:rPr lang="en-US" dirty="0" smtClean="0"/>
              <a:t>) – smart choice, in adults with type 2 diabetes mellitus</a:t>
            </a:r>
            <a:endParaRPr lang="en-US" dirty="0"/>
          </a:p>
        </p:txBody>
      </p:sp>
    </p:spTree>
    <p:extLst>
      <p:ext uri="{BB962C8B-B14F-4D97-AF65-F5344CB8AC3E}">
        <p14:creationId xmlns:p14="http://schemas.microsoft.com/office/powerpoint/2010/main" val="325306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366284"/>
            <a:ext cx="3024336" cy="1540044"/>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301208"/>
            <a:ext cx="2880320" cy="1296144"/>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5003884"/>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429000"/>
            <a:ext cx="2736304" cy="1477328"/>
          </a:xfrm>
          <a:prstGeom prst="rect">
            <a:avLst/>
          </a:prstGeom>
          <a:noFill/>
        </p:spPr>
        <p:txBody>
          <a:bodyPr wrap="square" rtlCol="0">
            <a:spAutoFit/>
          </a:bodyPr>
          <a:lstStyle/>
          <a:p>
            <a:r>
              <a:rPr lang="en-US" dirty="0" smtClean="0"/>
              <a:t>35 women eating out at least 3 times a week  (22  – 54.4kg/m</a:t>
            </a:r>
            <a:r>
              <a:rPr lang="en-US" baseline="30000" dirty="0" smtClean="0"/>
              <a:t>2</a:t>
            </a:r>
            <a:r>
              <a:rPr lang="en-US" dirty="0" smtClean="0"/>
              <a:t>)</a:t>
            </a:r>
          </a:p>
          <a:p>
            <a:pPr marL="285750" indent="-285750">
              <a:buFontTx/>
              <a:buChar char="-"/>
            </a:pPr>
            <a:r>
              <a:rPr lang="en-US" dirty="0" smtClean="0"/>
              <a:t>Control group: 16</a:t>
            </a:r>
          </a:p>
          <a:p>
            <a:pPr marL="285750" indent="-285750">
              <a:buFontTx/>
              <a:buChar char="-"/>
            </a:pPr>
            <a:r>
              <a:rPr lang="en-US" dirty="0" smtClean="0"/>
              <a:t>Intervention group: 19</a:t>
            </a:r>
            <a:endParaRPr lang="en-US" dirty="0"/>
          </a:p>
        </p:txBody>
      </p:sp>
      <p:sp>
        <p:nvSpPr>
          <p:cNvPr id="17" name="CaixaDeTexto 16"/>
          <p:cNvSpPr txBox="1"/>
          <p:nvPr/>
        </p:nvSpPr>
        <p:spPr>
          <a:xfrm>
            <a:off x="4427984" y="3491716"/>
            <a:ext cx="4207133" cy="2308324"/>
          </a:xfrm>
          <a:prstGeom prst="rect">
            <a:avLst/>
          </a:prstGeom>
          <a:noFill/>
        </p:spPr>
        <p:txBody>
          <a:bodyPr wrap="square" rtlCol="0">
            <a:spAutoFit/>
          </a:bodyPr>
          <a:lstStyle/>
          <a:p>
            <a:pPr marL="285750" indent="-285750">
              <a:buFontTx/>
              <a:buChar char="-"/>
            </a:pPr>
            <a:r>
              <a:rPr lang="en-US" dirty="0" smtClean="0"/>
              <a:t>Six weeks with weekly meetings (2 hour session) focused on reducing calorie and fat intake when eating out through education, behavior change strategies , and  mindful eating meditation. </a:t>
            </a:r>
          </a:p>
          <a:p>
            <a:r>
              <a:rPr lang="en-US" dirty="0" smtClean="0"/>
              <a:t> </a:t>
            </a:r>
          </a:p>
          <a:p>
            <a:pPr marL="285750" indent="-285750">
              <a:buFontTx/>
              <a:buChar char="-"/>
            </a:pPr>
            <a:r>
              <a:rPr lang="en-US" dirty="0" smtClean="0"/>
              <a:t>No follow-up</a:t>
            </a:r>
          </a:p>
          <a:p>
            <a:pPr marL="285750" indent="-285750">
              <a:buFontTx/>
              <a:buChar char="-"/>
            </a:pP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txBox="1">
            <a:spLocks/>
          </p:cNvSpPr>
          <p:nvPr/>
        </p:nvSpPr>
        <p:spPr>
          <a:xfrm>
            <a:off x="323528" y="845840"/>
            <a:ext cx="842493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The effect of a mindful restaurant eating intervention on weight management in women (Timmerman &amp; Brown, 2012)</a:t>
            </a:r>
            <a:endParaRPr lang="en-US" sz="2400" dirty="0"/>
          </a:p>
        </p:txBody>
      </p:sp>
      <p:sp>
        <p:nvSpPr>
          <p:cNvPr id="21" name="CaixaDeTexto 20"/>
          <p:cNvSpPr txBox="1"/>
          <p:nvPr/>
        </p:nvSpPr>
        <p:spPr>
          <a:xfrm>
            <a:off x="755575" y="2276872"/>
            <a:ext cx="7879541" cy="646331"/>
          </a:xfrm>
          <a:prstGeom prst="rect">
            <a:avLst/>
          </a:prstGeom>
          <a:noFill/>
        </p:spPr>
        <p:txBody>
          <a:bodyPr wrap="square" rtlCol="0">
            <a:spAutoFit/>
          </a:bodyPr>
          <a:lstStyle/>
          <a:p>
            <a:r>
              <a:rPr lang="en-US" dirty="0" smtClean="0"/>
              <a:t>To evaluate the effect of a </a:t>
            </a:r>
            <a:r>
              <a:rPr lang="en-US" i="1" dirty="0" smtClean="0"/>
              <a:t>Mindful Restaurant Eating </a:t>
            </a:r>
            <a:r>
              <a:rPr lang="en-US" dirty="0" smtClean="0"/>
              <a:t>intervention on weight management</a:t>
            </a:r>
            <a:endParaRPr lang="en-US" dirty="0"/>
          </a:p>
        </p:txBody>
      </p:sp>
      <p:sp>
        <p:nvSpPr>
          <p:cNvPr id="22" name="CaixaDeTexto 21"/>
          <p:cNvSpPr txBox="1"/>
          <p:nvPr/>
        </p:nvSpPr>
        <p:spPr>
          <a:xfrm>
            <a:off x="611560" y="5613047"/>
            <a:ext cx="3024336" cy="1200329"/>
          </a:xfrm>
          <a:prstGeom prst="rect">
            <a:avLst/>
          </a:prstGeom>
          <a:noFill/>
        </p:spPr>
        <p:txBody>
          <a:bodyPr wrap="square" rtlCol="0">
            <a:spAutoFit/>
          </a:bodyPr>
          <a:lstStyle/>
          <a:p>
            <a:pPr marL="285750" indent="-285750">
              <a:buFontTx/>
              <a:buChar char="-"/>
            </a:pPr>
            <a:r>
              <a:rPr lang="en-US" dirty="0" smtClean="0"/>
              <a:t>Intervention group: -1.7kg</a:t>
            </a:r>
          </a:p>
          <a:p>
            <a:pPr marL="285750" indent="-285750">
              <a:buFontTx/>
              <a:buChar char="-"/>
            </a:pPr>
            <a:r>
              <a:rPr lang="en-US" dirty="0" smtClean="0"/>
              <a:t>Control group: -0.2kg</a:t>
            </a:r>
          </a:p>
          <a:p>
            <a:pPr marL="285750" indent="-285750">
              <a:buFontTx/>
              <a:buChar char="-"/>
            </a:pPr>
            <a:endParaRPr lang="en-US" dirty="0" smtClean="0"/>
          </a:p>
          <a:p>
            <a:pPr marL="285750" indent="-285750">
              <a:buFontTx/>
              <a:buChar char="-"/>
            </a:pPr>
            <a:endParaRPr lang="en-US" dirty="0"/>
          </a:p>
        </p:txBody>
      </p:sp>
    </p:spTree>
    <p:extLst>
      <p:ext uri="{BB962C8B-B14F-4D97-AF65-F5344CB8AC3E}">
        <p14:creationId xmlns:p14="http://schemas.microsoft.com/office/powerpoint/2010/main" val="325306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60648"/>
            <a:ext cx="295232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11560" y="3573016"/>
            <a:ext cx="2808312" cy="923330"/>
          </a:xfrm>
          <a:prstGeom prst="rect">
            <a:avLst/>
          </a:prstGeom>
          <a:noFill/>
        </p:spPr>
        <p:txBody>
          <a:bodyPr wrap="square" rtlCol="0">
            <a:spAutoFit/>
          </a:bodyPr>
          <a:lstStyle/>
          <a:p>
            <a:pPr marL="285750" indent="-285750">
              <a:buFontTx/>
              <a:buChar char="-"/>
            </a:pPr>
            <a:r>
              <a:rPr lang="en-US" dirty="0" smtClean="0"/>
              <a:t>10 adults (7 women, 3 men) – BMI &gt; 30 kg/m</a:t>
            </a:r>
            <a:r>
              <a:rPr lang="en-US" baseline="30000" dirty="0" smtClean="0"/>
              <a:t>2</a:t>
            </a:r>
          </a:p>
          <a:p>
            <a:endParaRPr lang="en-US" dirty="0"/>
          </a:p>
        </p:txBody>
      </p:sp>
      <p:sp>
        <p:nvSpPr>
          <p:cNvPr id="17" name="CaixaDeTexto 16"/>
          <p:cNvSpPr txBox="1"/>
          <p:nvPr/>
        </p:nvSpPr>
        <p:spPr>
          <a:xfrm>
            <a:off x="4241215" y="3640956"/>
            <a:ext cx="4579257" cy="2585323"/>
          </a:xfrm>
          <a:prstGeom prst="rect">
            <a:avLst/>
          </a:prstGeom>
          <a:noFill/>
        </p:spPr>
        <p:txBody>
          <a:bodyPr wrap="square" rtlCol="0">
            <a:spAutoFit/>
          </a:bodyPr>
          <a:lstStyle/>
          <a:p>
            <a:r>
              <a:rPr lang="en-US" dirty="0" smtClean="0"/>
              <a:t>MEAL (</a:t>
            </a:r>
            <a:r>
              <a:rPr lang="en-US" i="1" dirty="0" smtClean="0"/>
              <a:t>Mindful eating and living</a:t>
            </a:r>
            <a:r>
              <a:rPr lang="en-US" dirty="0" smtClean="0"/>
              <a:t>) – program for obese/overweight individuals </a:t>
            </a:r>
          </a:p>
          <a:p>
            <a:pPr marL="285750" indent="-285750">
              <a:buFontTx/>
              <a:buChar char="-"/>
            </a:pPr>
            <a:r>
              <a:rPr lang="en-US" dirty="0" smtClean="0"/>
              <a:t>6 weeks of weekly  session  for two hours each</a:t>
            </a:r>
          </a:p>
          <a:p>
            <a:pPr marL="285750" indent="-285750">
              <a:buFontTx/>
              <a:buChar char="-"/>
            </a:pPr>
            <a:r>
              <a:rPr lang="en-US" dirty="0" smtClean="0"/>
              <a:t> Mindfulness meditation, exercise for group eating and group discussion</a:t>
            </a:r>
          </a:p>
          <a:p>
            <a:pPr marL="285750" indent="-285750">
              <a:buFontTx/>
              <a:buChar char="-"/>
            </a:pPr>
            <a:endParaRPr lang="en-US" dirty="0" smtClean="0"/>
          </a:p>
          <a:p>
            <a:pPr marL="285750" indent="-285750">
              <a:buFontTx/>
              <a:buChar char="-"/>
            </a:pPr>
            <a:r>
              <a:rPr lang="en-US" dirty="0" smtClean="0"/>
              <a:t>Measurements: baseline, after intervention, follow-up (12 weeks)</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txBox="1">
            <a:spLocks/>
          </p:cNvSpPr>
          <p:nvPr/>
        </p:nvSpPr>
        <p:spPr>
          <a:xfrm>
            <a:off x="179511" y="845840"/>
            <a:ext cx="8884693"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Pilot study: mindful eating and living (MEAL): weight, eating behavior, and psychological outcomes associated with a mindfulness-based intervention for people with obesity (Dalen et al., 2010)</a:t>
            </a:r>
            <a:endParaRPr lang="en-US" sz="2400" dirty="0"/>
          </a:p>
        </p:txBody>
      </p:sp>
      <p:sp>
        <p:nvSpPr>
          <p:cNvPr id="21" name="CaixaDeTexto 20"/>
          <p:cNvSpPr txBox="1"/>
          <p:nvPr/>
        </p:nvSpPr>
        <p:spPr>
          <a:xfrm>
            <a:off x="704038" y="2348880"/>
            <a:ext cx="7943165" cy="369332"/>
          </a:xfrm>
          <a:prstGeom prst="rect">
            <a:avLst/>
          </a:prstGeom>
          <a:noFill/>
        </p:spPr>
        <p:txBody>
          <a:bodyPr wrap="square" rtlCol="0">
            <a:spAutoFit/>
          </a:bodyPr>
          <a:lstStyle/>
          <a:p>
            <a:r>
              <a:rPr lang="en-US" dirty="0" smtClean="0"/>
              <a:t>To test  a pilot  program called  Mindful eating and living (MEAL).</a:t>
            </a:r>
            <a:endParaRPr lang="en-US" dirty="0"/>
          </a:p>
        </p:txBody>
      </p:sp>
      <p:sp>
        <p:nvSpPr>
          <p:cNvPr id="22" name="CaixaDeTexto 21"/>
          <p:cNvSpPr txBox="1"/>
          <p:nvPr/>
        </p:nvSpPr>
        <p:spPr>
          <a:xfrm>
            <a:off x="755576" y="5385990"/>
            <a:ext cx="2808312" cy="646331"/>
          </a:xfrm>
          <a:prstGeom prst="rect">
            <a:avLst/>
          </a:prstGeom>
          <a:noFill/>
        </p:spPr>
        <p:txBody>
          <a:bodyPr wrap="square" rtlCol="0">
            <a:spAutoFit/>
          </a:bodyPr>
          <a:lstStyle/>
          <a:p>
            <a:r>
              <a:rPr lang="en-US" dirty="0" smtClean="0"/>
              <a:t>At follow-up (12 weeks): </a:t>
            </a:r>
            <a:endParaRPr lang="en-US" baseline="30000" dirty="0" smtClean="0"/>
          </a:p>
          <a:p>
            <a:r>
              <a:rPr lang="en-US" dirty="0" smtClean="0"/>
              <a:t>-4 kg   </a:t>
            </a:r>
            <a:endParaRPr lang="en-US" dirty="0"/>
          </a:p>
        </p:txBody>
      </p:sp>
    </p:spTree>
    <p:extLst>
      <p:ext uri="{BB962C8B-B14F-4D97-AF65-F5344CB8AC3E}">
        <p14:creationId xmlns:p14="http://schemas.microsoft.com/office/powerpoint/2010/main" val="29648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60648"/>
            <a:ext cx="2952327" cy="29402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Without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Mindful eating</a:t>
            </a:r>
            <a:endParaRPr lang="en-US" b="1" dirty="0"/>
          </a:p>
        </p:txBody>
      </p:sp>
      <p:sp>
        <p:nvSpPr>
          <p:cNvPr id="10" name="Retângulo de cantos arredondados 9"/>
          <p:cNvSpPr/>
          <p:nvPr/>
        </p:nvSpPr>
        <p:spPr>
          <a:xfrm>
            <a:off x="611560" y="3717032"/>
            <a:ext cx="2880320" cy="100811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717032"/>
            <a:ext cx="4423157" cy="288032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41970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41970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801814"/>
            <a:ext cx="2592288" cy="646331"/>
          </a:xfrm>
          <a:prstGeom prst="rect">
            <a:avLst/>
          </a:prstGeom>
          <a:noFill/>
        </p:spPr>
        <p:txBody>
          <a:bodyPr wrap="square" rtlCol="0">
            <a:spAutoFit/>
          </a:bodyPr>
          <a:lstStyle/>
          <a:p>
            <a:r>
              <a:rPr lang="en-US" dirty="0" smtClean="0"/>
              <a:t>12 obese women (BMI &gt; 30 kg/m</a:t>
            </a:r>
            <a:r>
              <a:rPr lang="en-US" baseline="30000" dirty="0" smtClean="0"/>
              <a:t>2</a:t>
            </a:r>
            <a:r>
              <a:rPr lang="en-US" dirty="0" smtClean="0"/>
              <a:t>)</a:t>
            </a:r>
            <a:endParaRPr lang="en-US" dirty="0"/>
          </a:p>
        </p:txBody>
      </p:sp>
      <p:sp>
        <p:nvSpPr>
          <p:cNvPr id="17" name="CaixaDeTexto 16"/>
          <p:cNvSpPr txBox="1"/>
          <p:nvPr/>
        </p:nvSpPr>
        <p:spPr>
          <a:xfrm>
            <a:off x="4499992" y="3989963"/>
            <a:ext cx="3888432" cy="2585323"/>
          </a:xfrm>
          <a:prstGeom prst="rect">
            <a:avLst/>
          </a:prstGeom>
          <a:noFill/>
        </p:spPr>
        <p:txBody>
          <a:bodyPr wrap="square" rtlCol="0">
            <a:spAutoFit/>
          </a:bodyPr>
          <a:lstStyle/>
          <a:p>
            <a:r>
              <a:rPr lang="en-US" dirty="0" smtClean="0"/>
              <a:t>Mixed methods design – quantitative and qualitative </a:t>
            </a:r>
          </a:p>
          <a:p>
            <a:endParaRPr lang="en-US" dirty="0" smtClean="0"/>
          </a:p>
          <a:p>
            <a:pPr marL="285750" indent="-285750">
              <a:buFontTx/>
              <a:buChar char="-"/>
            </a:pPr>
            <a:r>
              <a:rPr lang="en-US" dirty="0" smtClean="0"/>
              <a:t>Mindful eating intervention: Weekly 60 to 90 minute sessions of mindful eating for 8 weeks, follow by a focus group (identify themes of the lived  experience of mindful eating) </a:t>
            </a:r>
          </a:p>
          <a:p>
            <a:pPr marL="285750" indent="-285750">
              <a:buFontTx/>
              <a:buChar char="-"/>
            </a:pP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1001526"/>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A mindful eating group intervention for obese women: a mixed methods feasibility study (Kidd et al., 2013)</a:t>
            </a:r>
            <a:endParaRPr lang="en-US" sz="2400" dirty="0"/>
          </a:p>
        </p:txBody>
      </p:sp>
      <p:sp>
        <p:nvSpPr>
          <p:cNvPr id="21" name="CaixaDeTexto 20"/>
          <p:cNvSpPr txBox="1"/>
          <p:nvPr/>
        </p:nvSpPr>
        <p:spPr>
          <a:xfrm>
            <a:off x="578605" y="2276872"/>
            <a:ext cx="8313874" cy="923330"/>
          </a:xfrm>
          <a:prstGeom prst="rect">
            <a:avLst/>
          </a:prstGeom>
          <a:noFill/>
        </p:spPr>
        <p:txBody>
          <a:bodyPr wrap="square" rtlCol="0">
            <a:spAutoFit/>
          </a:bodyPr>
          <a:lstStyle/>
          <a:p>
            <a:pPr marL="342900" indent="-342900">
              <a:buAutoNum type="arabicParenR"/>
            </a:pPr>
            <a:r>
              <a:rPr lang="en-US" dirty="0" smtClean="0"/>
              <a:t>Describe the effect of  8-week mindful eating intervention on mindful eating, weight, self-efficacy, depression, and biomarkers of weight in urban underserved, obese women.   2) identify themes of the lived experience of mindful eating.</a:t>
            </a:r>
          </a:p>
        </p:txBody>
      </p:sp>
      <p:sp>
        <p:nvSpPr>
          <p:cNvPr id="22" name="CaixaDeTexto 21"/>
          <p:cNvSpPr txBox="1"/>
          <p:nvPr/>
        </p:nvSpPr>
        <p:spPr>
          <a:xfrm>
            <a:off x="755576" y="5158933"/>
            <a:ext cx="2592288" cy="1477328"/>
          </a:xfrm>
          <a:prstGeom prst="rect">
            <a:avLst/>
          </a:prstGeom>
          <a:noFill/>
        </p:spPr>
        <p:txBody>
          <a:bodyPr wrap="square" rtlCol="0">
            <a:spAutoFit/>
          </a:bodyPr>
          <a:lstStyle/>
          <a:p>
            <a:r>
              <a:rPr lang="en-US" dirty="0" smtClean="0"/>
              <a:t>No significant change in weight, BMI ,and body composition. Women reported feeling less depressed and happier</a:t>
            </a:r>
            <a:endParaRPr lang="en-US" dirty="0"/>
          </a:p>
        </p:txBody>
      </p:sp>
    </p:spTree>
    <p:extLst>
      <p:ext uri="{BB962C8B-B14F-4D97-AF65-F5344CB8AC3E}">
        <p14:creationId xmlns:p14="http://schemas.microsoft.com/office/powerpoint/2010/main" val="29648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51356"/>
            <a:ext cx="2952327" cy="30332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Without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ACT</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83568" y="3585790"/>
            <a:ext cx="2736304" cy="923330"/>
          </a:xfrm>
          <a:prstGeom prst="rect">
            <a:avLst/>
          </a:prstGeom>
          <a:noFill/>
        </p:spPr>
        <p:txBody>
          <a:bodyPr wrap="square" rtlCol="0">
            <a:spAutoFit/>
          </a:bodyPr>
          <a:lstStyle/>
          <a:p>
            <a:r>
              <a:rPr lang="en-US" dirty="0" smtClean="0"/>
              <a:t>29 women overweight and obese (IMC &gt;25.61 kg/m</a:t>
            </a:r>
            <a:r>
              <a:rPr lang="en-US" baseline="30000" dirty="0" smtClean="0"/>
              <a:t>2 </a:t>
            </a:r>
            <a:r>
              <a:rPr lang="en-US" dirty="0" smtClean="0"/>
              <a:t>&lt; 48.69 kg/m</a:t>
            </a:r>
            <a:r>
              <a:rPr lang="en-US" baseline="30000" dirty="0" smtClean="0"/>
              <a:t>2</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An open trial of acceptance-based behavioral intervention for weight loss (Forman et al., 2009)</a:t>
            </a:r>
            <a:endParaRPr lang="en-US" sz="2400" dirty="0"/>
          </a:p>
        </p:txBody>
      </p:sp>
      <p:sp>
        <p:nvSpPr>
          <p:cNvPr id="21" name="CaixaDeTexto 20"/>
          <p:cNvSpPr txBox="1"/>
          <p:nvPr/>
        </p:nvSpPr>
        <p:spPr>
          <a:xfrm>
            <a:off x="683569" y="2276872"/>
            <a:ext cx="8023556" cy="646331"/>
          </a:xfrm>
          <a:prstGeom prst="rect">
            <a:avLst/>
          </a:prstGeom>
          <a:noFill/>
        </p:spPr>
        <p:txBody>
          <a:bodyPr wrap="square" rtlCol="0">
            <a:spAutoFit/>
          </a:bodyPr>
          <a:lstStyle/>
          <a:p>
            <a:r>
              <a:rPr lang="en-US" dirty="0" smtClean="0"/>
              <a:t>Provide a preliminary evaluation of an innovative behavioral weight control program that incorporates new developments from the field of behavior therapy</a:t>
            </a:r>
            <a:endParaRPr lang="en-US" dirty="0"/>
          </a:p>
        </p:txBody>
      </p:sp>
      <p:sp>
        <p:nvSpPr>
          <p:cNvPr id="22" name="CaixaDeTexto 21"/>
          <p:cNvSpPr txBox="1"/>
          <p:nvPr/>
        </p:nvSpPr>
        <p:spPr>
          <a:xfrm>
            <a:off x="4427983" y="3651989"/>
            <a:ext cx="4279141" cy="2585323"/>
          </a:xfrm>
          <a:prstGeom prst="rect">
            <a:avLst/>
          </a:prstGeom>
          <a:noFill/>
        </p:spPr>
        <p:txBody>
          <a:bodyPr wrap="square" rtlCol="0">
            <a:spAutoFit/>
          </a:bodyPr>
          <a:lstStyle/>
          <a:p>
            <a:pPr marL="285750" indent="-285750">
              <a:buFontTx/>
              <a:buChar char="-"/>
            </a:pPr>
            <a:r>
              <a:rPr lang="en-US" dirty="0" smtClean="0"/>
              <a:t>Conduced at workplace – 1 hour per week during 12 weeks – 12 sessions</a:t>
            </a:r>
          </a:p>
          <a:p>
            <a:pPr marL="285750" indent="-285750">
              <a:buFontTx/>
              <a:buChar char="-"/>
            </a:pPr>
            <a:r>
              <a:rPr lang="en-US" dirty="0" smtClean="0"/>
              <a:t>Follow-up: 6 months </a:t>
            </a:r>
          </a:p>
          <a:p>
            <a:pPr marL="285750" indent="-285750">
              <a:buFontTx/>
              <a:buChar char="-"/>
            </a:pPr>
            <a:r>
              <a:rPr lang="en-US" dirty="0" smtClean="0"/>
              <a:t>Three central components related with acceptance: distress tolerance, mindfulness ,and commitment enhancement</a:t>
            </a:r>
          </a:p>
          <a:p>
            <a:pPr marL="285750" indent="-285750">
              <a:buFontTx/>
              <a:buChar char="-"/>
            </a:pPr>
            <a:r>
              <a:rPr lang="en-US" dirty="0" smtClean="0"/>
              <a:t>Measurements: before treatment, after 12 weeks and after 6-month follow-up </a:t>
            </a:r>
          </a:p>
        </p:txBody>
      </p:sp>
      <p:sp>
        <p:nvSpPr>
          <p:cNvPr id="23" name="CaixaDeTexto 22"/>
          <p:cNvSpPr txBox="1"/>
          <p:nvPr/>
        </p:nvSpPr>
        <p:spPr>
          <a:xfrm>
            <a:off x="683568" y="5097958"/>
            <a:ext cx="2736304" cy="1477328"/>
          </a:xfrm>
          <a:prstGeom prst="rect">
            <a:avLst/>
          </a:prstGeom>
          <a:noFill/>
        </p:spPr>
        <p:txBody>
          <a:bodyPr wrap="square" rtlCol="0">
            <a:spAutoFit/>
          </a:bodyPr>
          <a:lstStyle/>
          <a:p>
            <a:r>
              <a:rPr lang="en-US" dirty="0" smtClean="0"/>
              <a:t>Average  weight loss – 6.6% of body weight  from baseline to post-test and average weight loss 9.6% after follow-up</a:t>
            </a:r>
            <a:endParaRPr lang="en-US" dirty="0"/>
          </a:p>
        </p:txBody>
      </p:sp>
    </p:spTree>
    <p:extLst>
      <p:ext uri="{BB962C8B-B14F-4D97-AF65-F5344CB8AC3E}">
        <p14:creationId xmlns:p14="http://schemas.microsoft.com/office/powerpoint/2010/main" val="58468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8" grpId="0"/>
      <p:bldP spid="19" grpId="0" animBg="1"/>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51356"/>
            <a:ext cx="2952328" cy="30332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Without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ACT</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83568" y="3585790"/>
            <a:ext cx="2808312" cy="1200329"/>
          </a:xfrm>
          <a:prstGeom prst="rect">
            <a:avLst/>
          </a:prstGeom>
          <a:noFill/>
        </p:spPr>
        <p:txBody>
          <a:bodyPr wrap="square" rtlCol="0">
            <a:spAutoFit/>
          </a:bodyPr>
          <a:lstStyle/>
          <a:p>
            <a:r>
              <a:rPr lang="en-US" dirty="0" smtClean="0"/>
              <a:t>- 62 women (BMI &gt; 22.5 &lt; 52.1 kg/m</a:t>
            </a:r>
            <a:r>
              <a:rPr lang="en-US" baseline="30000" dirty="0" smtClean="0"/>
              <a:t>2</a:t>
            </a:r>
            <a:r>
              <a:rPr lang="en-US" dirty="0" smtClean="0"/>
              <a:t>): 31 intervention and 31 control group</a:t>
            </a:r>
            <a:endParaRPr lang="en-US" dirty="0"/>
          </a:p>
        </p:txBody>
      </p:sp>
      <p:sp>
        <p:nvSpPr>
          <p:cNvPr id="17" name="CaixaDeTexto 16"/>
          <p:cNvSpPr txBox="1"/>
          <p:nvPr/>
        </p:nvSpPr>
        <p:spPr>
          <a:xfrm>
            <a:off x="4427984" y="3449032"/>
            <a:ext cx="4320480" cy="3416320"/>
          </a:xfrm>
          <a:prstGeom prst="rect">
            <a:avLst/>
          </a:prstGeom>
          <a:noFill/>
        </p:spPr>
        <p:txBody>
          <a:bodyPr wrap="square" rtlCol="0">
            <a:spAutoFit/>
          </a:bodyPr>
          <a:lstStyle/>
          <a:p>
            <a:r>
              <a:rPr lang="en-US" dirty="0" smtClean="0"/>
              <a:t>- Data collected at baseline, after four and six months of intervention. </a:t>
            </a:r>
          </a:p>
          <a:p>
            <a:r>
              <a:rPr lang="en-US" dirty="0" smtClean="0"/>
              <a:t>- No dietary counseling, with intervention group attending four workshops (2 hours each session). Three workshops were conducted over three consecutive weeks with a fourth follow-up session taking place approximately 3 months later</a:t>
            </a:r>
          </a:p>
          <a:p>
            <a:r>
              <a:rPr lang="en-US" dirty="0" smtClean="0"/>
              <a:t>- Components (values; cognitive diffusion; control; acceptance/willingness; self-    awareness mindfulness; committed action)</a:t>
            </a:r>
          </a:p>
          <a:p>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Exploratory </a:t>
            </a:r>
            <a:r>
              <a:rPr lang="en-US" sz="2400" dirty="0" err="1" smtClean="0"/>
              <a:t>randomised</a:t>
            </a:r>
            <a:r>
              <a:rPr lang="en-US" sz="2400" dirty="0" smtClean="0"/>
              <a:t> controlled trial of a mindfulness based weight loss intervention for women (Tapper et al., 2009)</a:t>
            </a:r>
            <a:endParaRPr lang="en-US" sz="2400" dirty="0"/>
          </a:p>
        </p:txBody>
      </p:sp>
      <p:sp>
        <p:nvSpPr>
          <p:cNvPr id="21" name="CaixaDeTexto 20"/>
          <p:cNvSpPr txBox="1"/>
          <p:nvPr/>
        </p:nvSpPr>
        <p:spPr>
          <a:xfrm>
            <a:off x="683568" y="2402287"/>
            <a:ext cx="7848872" cy="369332"/>
          </a:xfrm>
          <a:prstGeom prst="rect">
            <a:avLst/>
          </a:prstGeom>
          <a:noFill/>
        </p:spPr>
        <p:txBody>
          <a:bodyPr wrap="square" rtlCol="0">
            <a:spAutoFit/>
          </a:bodyPr>
          <a:lstStyle/>
          <a:p>
            <a:r>
              <a:rPr lang="en-US" dirty="0" smtClean="0"/>
              <a:t>Explore the efficacy of a mindfulness-based weight loss intervention for women</a:t>
            </a:r>
            <a:endParaRPr lang="en-US" dirty="0"/>
          </a:p>
        </p:txBody>
      </p:sp>
      <p:sp>
        <p:nvSpPr>
          <p:cNvPr id="24" name="CaixaDeTexto 23"/>
          <p:cNvSpPr txBox="1"/>
          <p:nvPr/>
        </p:nvSpPr>
        <p:spPr>
          <a:xfrm>
            <a:off x="683568" y="5253007"/>
            <a:ext cx="2808312" cy="1200329"/>
          </a:xfrm>
          <a:prstGeom prst="rect">
            <a:avLst/>
          </a:prstGeom>
          <a:noFill/>
        </p:spPr>
        <p:txBody>
          <a:bodyPr wrap="square" rtlCol="0">
            <a:spAutoFit/>
          </a:bodyPr>
          <a:lstStyle/>
          <a:p>
            <a:r>
              <a:rPr lang="en-US" dirty="0" smtClean="0"/>
              <a:t>- Intervention group had significant reduction in BMI (-0.54 kg/m vs. -0.04 – control group)</a:t>
            </a:r>
            <a:endParaRPr lang="en-US" dirty="0"/>
          </a:p>
        </p:txBody>
      </p:sp>
    </p:spTree>
    <p:extLst>
      <p:ext uri="{BB962C8B-B14F-4D97-AF65-F5344CB8AC3E}">
        <p14:creationId xmlns:p14="http://schemas.microsoft.com/office/powerpoint/2010/main" val="295303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Disclosure</a:t>
            </a:r>
            <a:r>
              <a:rPr lang="pt-BR" dirty="0" smtClean="0">
                <a:solidFill>
                  <a:schemeClr val="bg1"/>
                </a:solidFill>
              </a:rPr>
              <a:t> – No </a:t>
            </a:r>
            <a:r>
              <a:rPr lang="pt-BR" dirty="0" err="1" smtClean="0">
                <a:solidFill>
                  <a:schemeClr val="bg1"/>
                </a:solidFill>
              </a:rPr>
              <a:t>Support</a:t>
            </a:r>
            <a:r>
              <a:rPr lang="pt-BR" dirty="0" smtClean="0">
                <a:solidFill>
                  <a:schemeClr val="bg1"/>
                </a:solidFill>
              </a:rPr>
              <a:t> </a:t>
            </a:r>
            <a:endParaRPr lang="pt-BR" dirty="0">
              <a:solidFill>
                <a:schemeClr val="bg1"/>
              </a:solidFill>
            </a:endParaRPr>
          </a:p>
        </p:txBody>
      </p:sp>
      <p:sp>
        <p:nvSpPr>
          <p:cNvPr id="5" name="Quadro 4"/>
          <p:cNvSpPr/>
          <p:nvPr/>
        </p:nvSpPr>
        <p:spPr>
          <a:xfrm>
            <a:off x="-828600" y="-963488"/>
            <a:ext cx="10873208"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Espaço Reservado para Conteúdo 7"/>
          <p:cNvSpPr>
            <a:spLocks noGrp="1"/>
          </p:cNvSpPr>
          <p:nvPr>
            <p:ph idx="1"/>
          </p:nvPr>
        </p:nvSpPr>
        <p:spPr>
          <a:xfrm>
            <a:off x="457200" y="3079501"/>
            <a:ext cx="8229600" cy="4525963"/>
          </a:xfrm>
        </p:spPr>
        <p:txBody>
          <a:bodyPr/>
          <a:lstStyle/>
          <a:p>
            <a:pPr marL="0" indent="0" algn="ctr">
              <a:buNone/>
            </a:pPr>
            <a:r>
              <a:rPr lang="en-US" dirty="0"/>
              <a:t>I have not received and will not receive any commercial support related to this presentation or the work presented in this presentation.</a:t>
            </a:r>
          </a:p>
          <a:p>
            <a:endParaRPr lang="pt-BR" dirty="0"/>
          </a:p>
        </p:txBody>
      </p:sp>
      <p:sp>
        <p:nvSpPr>
          <p:cNvPr id="9" name="Retângulo de cantos arredondados 8"/>
          <p:cNvSpPr/>
          <p:nvPr/>
        </p:nvSpPr>
        <p:spPr>
          <a:xfrm>
            <a:off x="395536" y="2708920"/>
            <a:ext cx="8352928" cy="2376264"/>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578546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ACT</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513782"/>
            <a:ext cx="2592288" cy="923330"/>
          </a:xfrm>
          <a:prstGeom prst="rect">
            <a:avLst/>
          </a:prstGeom>
          <a:noFill/>
        </p:spPr>
        <p:txBody>
          <a:bodyPr wrap="square" rtlCol="0">
            <a:spAutoFit/>
          </a:bodyPr>
          <a:lstStyle/>
          <a:p>
            <a:r>
              <a:rPr lang="en-US" dirty="0" smtClean="0"/>
              <a:t>162 overweight and obese adults (average BMI = 37.6 kg/m</a:t>
            </a:r>
            <a:r>
              <a:rPr lang="en-US" baseline="30000" dirty="0" smtClean="0"/>
              <a:t>2</a:t>
            </a:r>
            <a:r>
              <a:rPr lang="en-US" dirty="0" smtClean="0"/>
              <a:t>)</a:t>
            </a:r>
            <a:endParaRPr lang="en-US" dirty="0"/>
          </a:p>
        </p:txBody>
      </p:sp>
      <p:sp>
        <p:nvSpPr>
          <p:cNvPr id="17" name="CaixaDeTexto 16"/>
          <p:cNvSpPr txBox="1"/>
          <p:nvPr/>
        </p:nvSpPr>
        <p:spPr>
          <a:xfrm>
            <a:off x="4499992" y="3507973"/>
            <a:ext cx="4032448" cy="2308324"/>
          </a:xfrm>
          <a:prstGeom prst="rect">
            <a:avLst/>
          </a:prstGeom>
          <a:noFill/>
        </p:spPr>
        <p:txBody>
          <a:bodyPr wrap="square" rtlCol="0">
            <a:spAutoFit/>
          </a:bodyPr>
          <a:lstStyle/>
          <a:p>
            <a:r>
              <a:rPr lang="en-US" dirty="0" err="1" smtClean="0"/>
              <a:t>ABBI:SBT</a:t>
            </a:r>
            <a:r>
              <a:rPr lang="en-US" dirty="0" smtClean="0"/>
              <a:t> </a:t>
            </a:r>
          </a:p>
          <a:p>
            <a:endParaRPr lang="en-US" dirty="0" smtClean="0"/>
          </a:p>
          <a:p>
            <a:pPr marL="285750" indent="-285750">
              <a:buFontTx/>
              <a:buChar char="-"/>
            </a:pPr>
            <a:r>
              <a:rPr lang="en-US" dirty="0" smtClean="0"/>
              <a:t>Weekly sessions for 6 months, </a:t>
            </a:r>
          </a:p>
          <a:p>
            <a:pPr marL="285750" indent="-285750">
              <a:buFontTx/>
              <a:buChar char="-"/>
            </a:pPr>
            <a:r>
              <a:rPr lang="en-US" dirty="0"/>
              <a:t>T</a:t>
            </a:r>
            <a:r>
              <a:rPr lang="en-US" dirty="0" smtClean="0"/>
              <a:t>hen every two weeks  for 3 months</a:t>
            </a:r>
          </a:p>
          <a:p>
            <a:pPr marL="285750" indent="-285750">
              <a:buFontTx/>
              <a:buChar char="-"/>
            </a:pPr>
            <a:r>
              <a:rPr lang="en-US" dirty="0" smtClean="0"/>
              <a:t>And finally monthly  for 3 months = 32 sessions</a:t>
            </a:r>
          </a:p>
          <a:p>
            <a:pPr marL="285750" indent="-285750">
              <a:buFontTx/>
              <a:buChar char="-"/>
            </a:pPr>
            <a:r>
              <a:rPr lang="en-US" dirty="0" smtClean="0"/>
              <a:t>Measurements: baseline, month 6, 12, 18, and follow up  24 (1 year)</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800" dirty="0" smtClean="0"/>
              <a:t>A randomized trial of an acceptance-based behavioral intervention for weight loss in people with high internal disinhibition (Lillis et al., 2016)</a:t>
            </a:r>
            <a:endParaRPr lang="en-US" sz="2800" dirty="0"/>
          </a:p>
        </p:txBody>
      </p:sp>
      <p:sp>
        <p:nvSpPr>
          <p:cNvPr id="21" name="CaixaDeTexto 20"/>
          <p:cNvSpPr txBox="1"/>
          <p:nvPr/>
        </p:nvSpPr>
        <p:spPr>
          <a:xfrm>
            <a:off x="611560" y="2278613"/>
            <a:ext cx="8095563" cy="646331"/>
          </a:xfrm>
          <a:prstGeom prst="rect">
            <a:avLst/>
          </a:prstGeom>
          <a:noFill/>
        </p:spPr>
        <p:txBody>
          <a:bodyPr wrap="square" rtlCol="0">
            <a:spAutoFit/>
          </a:bodyPr>
          <a:lstStyle/>
          <a:p>
            <a:r>
              <a:rPr lang="en-US" dirty="0" smtClean="0"/>
              <a:t>Determine whether Acceptance-Based Behavior Intervention  (ABBI) produces better weight losses than SBT among individuals with high internal disinhibition</a:t>
            </a:r>
            <a:endParaRPr lang="en-US" dirty="0"/>
          </a:p>
        </p:txBody>
      </p:sp>
      <p:sp>
        <p:nvSpPr>
          <p:cNvPr id="22" name="CaixaDeTexto 21"/>
          <p:cNvSpPr txBox="1"/>
          <p:nvPr/>
        </p:nvSpPr>
        <p:spPr>
          <a:xfrm>
            <a:off x="755576" y="5169966"/>
            <a:ext cx="2592288" cy="1477328"/>
          </a:xfrm>
          <a:prstGeom prst="rect">
            <a:avLst/>
          </a:prstGeom>
          <a:noFill/>
        </p:spPr>
        <p:txBody>
          <a:bodyPr wrap="square" rtlCol="0">
            <a:spAutoFit/>
          </a:bodyPr>
          <a:lstStyle/>
          <a:p>
            <a:r>
              <a:rPr lang="en-US" dirty="0"/>
              <a:t>ABBI: -</a:t>
            </a:r>
            <a:r>
              <a:rPr lang="en-US" dirty="0" smtClean="0"/>
              <a:t>4.1kg</a:t>
            </a:r>
            <a:r>
              <a:rPr lang="en-US" dirty="0"/>
              <a:t>/ </a:t>
            </a:r>
            <a:r>
              <a:rPr lang="en-US" dirty="0" err="1"/>
              <a:t>SBT</a:t>
            </a:r>
            <a:r>
              <a:rPr lang="en-US" dirty="0"/>
              <a:t>: -</a:t>
            </a:r>
            <a:r>
              <a:rPr lang="en-US" dirty="0" smtClean="0"/>
              <a:t>2.4 kg </a:t>
            </a:r>
            <a:endParaRPr lang="en-US" dirty="0"/>
          </a:p>
          <a:p>
            <a:r>
              <a:rPr lang="en-US" dirty="0"/>
              <a:t>(no statistical </a:t>
            </a:r>
            <a:r>
              <a:rPr lang="en-US" dirty="0" smtClean="0"/>
              <a:t>difference</a:t>
            </a:r>
            <a:r>
              <a:rPr lang="en-US" dirty="0"/>
              <a:t>) </a:t>
            </a:r>
          </a:p>
          <a:p>
            <a:r>
              <a:rPr lang="en-US" dirty="0"/>
              <a:t>Weight gain from the end until follow-up ( </a:t>
            </a:r>
            <a:r>
              <a:rPr lang="en-US" dirty="0" smtClean="0"/>
              <a:t>4.6 kg </a:t>
            </a:r>
            <a:r>
              <a:rPr lang="en-US" dirty="0"/>
              <a:t>– ABBI vs </a:t>
            </a:r>
            <a:r>
              <a:rPr lang="en-US" dirty="0" smtClean="0"/>
              <a:t>7.1kg </a:t>
            </a:r>
            <a:r>
              <a:rPr lang="en-US" dirty="0"/>
              <a:t>– </a:t>
            </a:r>
            <a:r>
              <a:rPr lang="en-US" dirty="0" err="1"/>
              <a:t>SBT</a:t>
            </a:r>
            <a:r>
              <a:rPr lang="en-US" dirty="0" smtClean="0"/>
              <a:t>)</a:t>
            </a:r>
            <a:endParaRPr lang="en-US" dirty="0"/>
          </a:p>
        </p:txBody>
      </p:sp>
    </p:spTree>
    <p:extLst>
      <p:ext uri="{BB962C8B-B14F-4D97-AF65-F5344CB8AC3E}">
        <p14:creationId xmlns:p14="http://schemas.microsoft.com/office/powerpoint/2010/main" val="10080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ACT</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646765"/>
            <a:ext cx="2592288" cy="923330"/>
          </a:xfrm>
          <a:prstGeom prst="rect">
            <a:avLst/>
          </a:prstGeom>
          <a:noFill/>
        </p:spPr>
        <p:txBody>
          <a:bodyPr wrap="square" rtlCol="0">
            <a:spAutoFit/>
          </a:bodyPr>
          <a:lstStyle/>
          <a:p>
            <a:r>
              <a:rPr lang="en-US" dirty="0" smtClean="0"/>
              <a:t>21 obese and overweight women and men (BMI &gt;30 kg/m</a:t>
            </a:r>
            <a:r>
              <a:rPr lang="en-US" baseline="30000" dirty="0" smtClean="0"/>
              <a:t>2</a:t>
            </a:r>
            <a:r>
              <a:rPr lang="en-US" dirty="0" smtClean="0"/>
              <a:t>)</a:t>
            </a:r>
            <a:endParaRPr lang="en-US" dirty="0"/>
          </a:p>
        </p:txBody>
      </p:sp>
      <p:sp>
        <p:nvSpPr>
          <p:cNvPr id="17" name="CaixaDeTexto 16"/>
          <p:cNvSpPr txBox="1"/>
          <p:nvPr/>
        </p:nvSpPr>
        <p:spPr>
          <a:xfrm>
            <a:off x="4427984" y="3429000"/>
            <a:ext cx="4423156" cy="3139321"/>
          </a:xfrm>
          <a:prstGeom prst="rect">
            <a:avLst/>
          </a:prstGeom>
          <a:noFill/>
        </p:spPr>
        <p:txBody>
          <a:bodyPr wrap="square" rtlCol="0">
            <a:spAutoFit/>
          </a:bodyPr>
          <a:lstStyle/>
          <a:p>
            <a:r>
              <a:rPr lang="en-US" dirty="0" smtClean="0"/>
              <a:t>ABBI = </a:t>
            </a:r>
            <a:r>
              <a:rPr lang="en-US" dirty="0" err="1" smtClean="0"/>
              <a:t>SBT</a:t>
            </a:r>
            <a:r>
              <a:rPr lang="en-US" dirty="0" smtClean="0"/>
              <a:t> + ACT </a:t>
            </a:r>
          </a:p>
          <a:p>
            <a:pPr marL="285750" indent="-285750">
              <a:buFontTx/>
              <a:buChar char="-"/>
            </a:pPr>
            <a:r>
              <a:rPr lang="en-US" dirty="0" smtClean="0"/>
              <a:t>One hour weekly meetings for six months (24 weeks)</a:t>
            </a:r>
          </a:p>
          <a:p>
            <a:pPr marL="285750" indent="-285750">
              <a:buFontTx/>
              <a:buChar char="-"/>
            </a:pPr>
            <a:r>
              <a:rPr lang="en-US" dirty="0" smtClean="0"/>
              <a:t>Measurements: at baseline, after 6 months of treatment and follow-up (3 months) </a:t>
            </a:r>
          </a:p>
          <a:p>
            <a:pPr marL="285750" indent="-285750">
              <a:buFontTx/>
              <a:buChar char="-"/>
            </a:pPr>
            <a:r>
              <a:rPr lang="en-US" dirty="0" smtClean="0"/>
              <a:t>Behavioral components: dietary prescription and physical activity, self-monitoring, stimuli control </a:t>
            </a:r>
          </a:p>
          <a:p>
            <a:pPr marL="285750" indent="-285750">
              <a:buFontTx/>
              <a:buChar char="-"/>
            </a:pPr>
            <a:r>
              <a:rPr lang="en-US" dirty="0" smtClean="0"/>
              <a:t>Components ACT: working towards values, acceptance techniques</a:t>
            </a:r>
            <a:r>
              <a:rPr lang="en-US" dirty="0" smtClean="0">
                <a:sym typeface="Wingdings" pitchFamily="2" charset="2"/>
              </a:rPr>
              <a:t> (mindfulness) </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An acceptance-based behavioral intervention for weight loss: a pilot study (</a:t>
            </a:r>
            <a:r>
              <a:rPr lang="en-US" sz="2400" dirty="0" err="1" smtClean="0"/>
              <a:t>Niemeier</a:t>
            </a:r>
            <a:r>
              <a:rPr lang="en-US" sz="2400" dirty="0" smtClean="0"/>
              <a:t> et al., 2012)</a:t>
            </a:r>
            <a:endParaRPr lang="en-US" sz="2400" dirty="0"/>
          </a:p>
        </p:txBody>
      </p:sp>
      <p:sp>
        <p:nvSpPr>
          <p:cNvPr id="21" name="CaixaDeTexto 20"/>
          <p:cNvSpPr txBox="1"/>
          <p:nvPr/>
        </p:nvSpPr>
        <p:spPr>
          <a:xfrm>
            <a:off x="683568" y="5253007"/>
            <a:ext cx="2736304" cy="1200329"/>
          </a:xfrm>
          <a:prstGeom prst="rect">
            <a:avLst/>
          </a:prstGeom>
          <a:noFill/>
        </p:spPr>
        <p:txBody>
          <a:bodyPr wrap="square" rtlCol="0">
            <a:spAutoFit/>
          </a:bodyPr>
          <a:lstStyle/>
          <a:p>
            <a:r>
              <a:rPr lang="en-US" dirty="0" smtClean="0"/>
              <a:t>Participants lost an average of 12 kg after six months and 12.1kg after 3 months follow-up</a:t>
            </a:r>
            <a:endParaRPr lang="en-US" dirty="0"/>
          </a:p>
        </p:txBody>
      </p:sp>
      <p:sp>
        <p:nvSpPr>
          <p:cNvPr id="22" name="CaixaDeTexto 21"/>
          <p:cNvSpPr txBox="1"/>
          <p:nvPr/>
        </p:nvSpPr>
        <p:spPr>
          <a:xfrm>
            <a:off x="683568" y="2276872"/>
            <a:ext cx="7848872" cy="646331"/>
          </a:xfrm>
          <a:prstGeom prst="rect">
            <a:avLst/>
          </a:prstGeom>
          <a:noFill/>
        </p:spPr>
        <p:txBody>
          <a:bodyPr wrap="square" rtlCol="0">
            <a:spAutoFit/>
          </a:bodyPr>
          <a:lstStyle/>
          <a:p>
            <a:r>
              <a:rPr lang="en-US" dirty="0" smtClean="0"/>
              <a:t>Assess changes in weight and psychological variables over the 6 month treatment program, and 3 month follow-up. </a:t>
            </a:r>
            <a:endParaRPr lang="en-US" dirty="0"/>
          </a:p>
        </p:txBody>
      </p:sp>
    </p:spTree>
    <p:extLst>
      <p:ext uri="{BB962C8B-B14F-4D97-AF65-F5344CB8AC3E}">
        <p14:creationId xmlns:p14="http://schemas.microsoft.com/office/powerpoint/2010/main" val="58468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Meditative</a:t>
            </a:r>
            <a:endParaRPr lang="en-US" b="1" dirty="0"/>
          </a:p>
        </p:txBody>
      </p:sp>
      <p:sp>
        <p:nvSpPr>
          <p:cNvPr id="10" name="Retângulo de cantos arredondados 9"/>
          <p:cNvSpPr/>
          <p:nvPr/>
        </p:nvSpPr>
        <p:spPr>
          <a:xfrm>
            <a:off x="611560" y="3140968"/>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4941168"/>
            <a:ext cx="3600400" cy="14401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499992"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2852936"/>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581128"/>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11560" y="3212976"/>
            <a:ext cx="2880320" cy="1200329"/>
          </a:xfrm>
          <a:prstGeom prst="rect">
            <a:avLst/>
          </a:prstGeom>
          <a:noFill/>
        </p:spPr>
        <p:txBody>
          <a:bodyPr wrap="square" rtlCol="0">
            <a:spAutoFit/>
          </a:bodyPr>
          <a:lstStyle/>
          <a:p>
            <a:r>
              <a:rPr lang="en-US" dirty="0" smtClean="0"/>
              <a:t>63 (22 women and 41 men) – 30 control group, 14 mindful self-compassion, 19 mindfulness meditation</a:t>
            </a:r>
            <a:endParaRPr lang="en-US" dirty="0"/>
          </a:p>
        </p:txBody>
      </p:sp>
      <p:sp>
        <p:nvSpPr>
          <p:cNvPr id="17" name="CaixaDeTexto 16"/>
          <p:cNvSpPr txBox="1"/>
          <p:nvPr/>
        </p:nvSpPr>
        <p:spPr>
          <a:xfrm>
            <a:off x="4499992" y="3458031"/>
            <a:ext cx="4464496" cy="3416320"/>
          </a:xfrm>
          <a:prstGeom prst="rect">
            <a:avLst/>
          </a:prstGeom>
          <a:noFill/>
        </p:spPr>
        <p:txBody>
          <a:bodyPr wrap="square" rtlCol="0">
            <a:spAutoFit/>
          </a:bodyPr>
          <a:lstStyle/>
          <a:p>
            <a:pPr marL="285750" indent="-285750">
              <a:buFontTx/>
              <a:buChar char="-"/>
            </a:pPr>
            <a:r>
              <a:rPr lang="en-US" dirty="0" smtClean="0"/>
              <a:t>Initially all participants were instructed to monitor their weight and food consumption</a:t>
            </a:r>
          </a:p>
          <a:p>
            <a:pPr marL="285750" indent="-285750">
              <a:buFontTx/>
              <a:buChar char="-"/>
            </a:pPr>
            <a:r>
              <a:rPr lang="en-US" dirty="0" smtClean="0"/>
              <a:t>Participants went through 2-day (mindfulness meditation group) or 3-day training (mindful self-compassion group) and they were requested to practice 3 times per day, 20-30 minutes per session, for a period of five weeks</a:t>
            </a:r>
          </a:p>
          <a:p>
            <a:pPr marL="285750" indent="-285750">
              <a:buFontTx/>
              <a:buChar char="-"/>
            </a:pPr>
            <a:r>
              <a:rPr lang="en-US" dirty="0" smtClean="0"/>
              <a:t>Weigh-ins were done on day 1, after 5 weeks, 6 months, and 12 months</a:t>
            </a:r>
          </a:p>
          <a:p>
            <a:pPr marL="285750" indent="-285750">
              <a:buFontTx/>
              <a:buChar char="-"/>
            </a:pPr>
            <a:endParaRPr lang="en-US" dirty="0"/>
          </a:p>
        </p:txBody>
      </p:sp>
      <p:sp>
        <p:nvSpPr>
          <p:cNvPr id="18" name="CaixaDeTexto 17"/>
          <p:cNvSpPr txBox="1"/>
          <p:nvPr/>
        </p:nvSpPr>
        <p:spPr>
          <a:xfrm>
            <a:off x="683568" y="1844824"/>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132856"/>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692696"/>
            <a:ext cx="8884693" cy="1143000"/>
          </a:xfrm>
        </p:spPr>
        <p:txBody>
          <a:bodyPr>
            <a:noAutofit/>
          </a:bodyPr>
          <a:lstStyle/>
          <a:p>
            <a:r>
              <a:rPr lang="en-US" sz="2200" dirty="0" smtClean="0"/>
              <a:t>Exploring mindfulness and mindfulness with self-compassion centered interventions to assist weight loss: theoretical considerations and preliminary results of a randomized pilot study (</a:t>
            </a:r>
            <a:r>
              <a:rPr lang="en-US" sz="2200" dirty="0" err="1" smtClean="0"/>
              <a:t>Mantzios</a:t>
            </a:r>
            <a:r>
              <a:rPr lang="en-US" sz="2200" dirty="0" smtClean="0"/>
              <a:t> &amp; Wilson, 2014 )</a:t>
            </a:r>
            <a:endParaRPr lang="en-US" sz="2200" dirty="0"/>
          </a:p>
        </p:txBody>
      </p:sp>
      <p:sp>
        <p:nvSpPr>
          <p:cNvPr id="21" name="CaixaDeTexto 20"/>
          <p:cNvSpPr txBox="1"/>
          <p:nvPr/>
        </p:nvSpPr>
        <p:spPr>
          <a:xfrm>
            <a:off x="683568" y="2132856"/>
            <a:ext cx="7951549" cy="646331"/>
          </a:xfrm>
          <a:prstGeom prst="rect">
            <a:avLst/>
          </a:prstGeom>
          <a:noFill/>
        </p:spPr>
        <p:txBody>
          <a:bodyPr wrap="square" rtlCol="0">
            <a:spAutoFit/>
          </a:bodyPr>
          <a:lstStyle/>
          <a:p>
            <a:r>
              <a:rPr lang="en-US" dirty="0" smtClean="0"/>
              <a:t>Explored whether developing mindfulness and self-compassion through meditation supports weight loss</a:t>
            </a:r>
            <a:endParaRPr lang="en-US" dirty="0"/>
          </a:p>
        </p:txBody>
      </p:sp>
      <p:sp>
        <p:nvSpPr>
          <p:cNvPr id="22" name="CaixaDeTexto 21"/>
          <p:cNvSpPr txBox="1"/>
          <p:nvPr/>
        </p:nvSpPr>
        <p:spPr>
          <a:xfrm>
            <a:off x="683568" y="4941168"/>
            <a:ext cx="3672408" cy="1477328"/>
          </a:xfrm>
          <a:prstGeom prst="rect">
            <a:avLst/>
          </a:prstGeom>
          <a:noFill/>
        </p:spPr>
        <p:txBody>
          <a:bodyPr wrap="square" rtlCol="0">
            <a:spAutoFit/>
          </a:bodyPr>
          <a:lstStyle/>
          <a:p>
            <a:r>
              <a:rPr lang="en-US" dirty="0" smtClean="0"/>
              <a:t>Mindful self-compassion group lost more weight - not statistically significant but both experimental groups were significantly different from the control group</a:t>
            </a:r>
            <a:endParaRPr lang="en-US" dirty="0"/>
          </a:p>
        </p:txBody>
      </p:sp>
    </p:spTree>
    <p:extLst>
      <p:ext uri="{BB962C8B-B14F-4D97-AF65-F5344CB8AC3E}">
        <p14:creationId xmlns:p14="http://schemas.microsoft.com/office/powerpoint/2010/main" val="58871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60648"/>
            <a:ext cx="2952327" cy="29402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Without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Meditative</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83568" y="3501008"/>
            <a:ext cx="2880320" cy="1200329"/>
          </a:xfrm>
          <a:prstGeom prst="rect">
            <a:avLst/>
          </a:prstGeom>
          <a:noFill/>
        </p:spPr>
        <p:txBody>
          <a:bodyPr wrap="square" rtlCol="0">
            <a:spAutoFit/>
          </a:bodyPr>
          <a:lstStyle/>
          <a:p>
            <a:r>
              <a:rPr lang="en-US" dirty="0" smtClean="0"/>
              <a:t>152 (65 women and 87 men) – 76 group meditation and 76 individual meditation – BMI average = 28.74kg/m2</a:t>
            </a:r>
            <a:endParaRPr lang="en-US" dirty="0"/>
          </a:p>
        </p:txBody>
      </p:sp>
      <p:sp>
        <p:nvSpPr>
          <p:cNvPr id="17" name="CaixaDeTexto 16"/>
          <p:cNvSpPr txBox="1"/>
          <p:nvPr/>
        </p:nvSpPr>
        <p:spPr>
          <a:xfrm>
            <a:off x="4499991" y="3413899"/>
            <a:ext cx="4207133" cy="3139321"/>
          </a:xfrm>
          <a:prstGeom prst="rect">
            <a:avLst/>
          </a:prstGeom>
          <a:noFill/>
        </p:spPr>
        <p:txBody>
          <a:bodyPr wrap="square" rtlCol="0">
            <a:spAutoFit/>
          </a:bodyPr>
          <a:lstStyle/>
          <a:p>
            <a:r>
              <a:rPr lang="en-US" dirty="0" smtClean="0"/>
              <a:t>Initially participants attended one day of practice session on mindfulness meditation. During 6 weeks: </a:t>
            </a:r>
          </a:p>
          <a:p>
            <a:endParaRPr lang="en-US" dirty="0" smtClean="0"/>
          </a:p>
          <a:p>
            <a:pPr marL="285750" indent="-285750">
              <a:buFontTx/>
              <a:buChar char="-"/>
            </a:pPr>
            <a:r>
              <a:rPr lang="en-US" dirty="0" smtClean="0"/>
              <a:t>Individual group participants received a CD with meditation techniques</a:t>
            </a:r>
          </a:p>
          <a:p>
            <a:pPr marL="285750" indent="-285750">
              <a:buFontTx/>
              <a:buChar char="-"/>
            </a:pPr>
            <a:r>
              <a:rPr lang="en-US" dirty="0" smtClean="0"/>
              <a:t>Group participants attended the meditation session at an open recreational area – 3 daily session were set and participants were asked to attend one of those 3 sessions</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Group vs. Single mindfulness meditation: exploring avoidance, impulsivity, and weight management in two separate mindfulness meditation settings (</a:t>
            </a:r>
            <a:r>
              <a:rPr lang="en-US" sz="2400" dirty="0" err="1" smtClean="0"/>
              <a:t>Mantzios</a:t>
            </a:r>
            <a:r>
              <a:rPr lang="en-US" sz="2400" dirty="0" smtClean="0"/>
              <a:t> &amp; </a:t>
            </a:r>
            <a:r>
              <a:rPr lang="en-US" sz="2400" dirty="0" err="1" smtClean="0"/>
              <a:t>Giannou</a:t>
            </a:r>
            <a:r>
              <a:rPr lang="en-US" sz="2400" dirty="0" smtClean="0"/>
              <a:t>, 2014)</a:t>
            </a:r>
            <a:endParaRPr lang="en-US" sz="2400" dirty="0"/>
          </a:p>
        </p:txBody>
      </p:sp>
      <p:sp>
        <p:nvSpPr>
          <p:cNvPr id="21" name="CaixaDeTexto 20"/>
          <p:cNvSpPr txBox="1"/>
          <p:nvPr/>
        </p:nvSpPr>
        <p:spPr>
          <a:xfrm>
            <a:off x="755576" y="2276872"/>
            <a:ext cx="7776864" cy="646331"/>
          </a:xfrm>
          <a:prstGeom prst="rect">
            <a:avLst/>
          </a:prstGeom>
          <a:noFill/>
        </p:spPr>
        <p:txBody>
          <a:bodyPr wrap="square" rtlCol="0">
            <a:spAutoFit/>
          </a:bodyPr>
          <a:lstStyle/>
          <a:p>
            <a:r>
              <a:rPr lang="en-US" dirty="0" smtClean="0"/>
              <a:t>Address whether practicing mindfulness individually is as effective as in group settings (assist dieters) in aiding weight loss </a:t>
            </a:r>
            <a:endParaRPr lang="en-US" dirty="0"/>
          </a:p>
        </p:txBody>
      </p:sp>
      <p:sp>
        <p:nvSpPr>
          <p:cNvPr id="22" name="CaixaDeTexto 21"/>
          <p:cNvSpPr txBox="1"/>
          <p:nvPr/>
        </p:nvSpPr>
        <p:spPr>
          <a:xfrm>
            <a:off x="683568" y="5157192"/>
            <a:ext cx="2880320" cy="1200329"/>
          </a:xfrm>
          <a:prstGeom prst="rect">
            <a:avLst/>
          </a:prstGeom>
          <a:noFill/>
        </p:spPr>
        <p:txBody>
          <a:bodyPr wrap="square" rtlCol="0">
            <a:spAutoFit/>
          </a:bodyPr>
          <a:lstStyle/>
          <a:p>
            <a:r>
              <a:rPr lang="en-US" dirty="0" smtClean="0"/>
              <a:t>Significant difference in weight loss between group session (-0.83kg) and individual sessions (-0.52kg)</a:t>
            </a:r>
            <a:endParaRPr lang="en-US" dirty="0"/>
          </a:p>
        </p:txBody>
      </p:sp>
    </p:spTree>
    <p:extLst>
      <p:ext uri="{BB962C8B-B14F-4D97-AF65-F5344CB8AC3E}">
        <p14:creationId xmlns:p14="http://schemas.microsoft.com/office/powerpoint/2010/main" val="58871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smtClean="0"/>
              <a:t>Meditative</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513782"/>
            <a:ext cx="2592288" cy="646331"/>
          </a:xfrm>
          <a:prstGeom prst="rect">
            <a:avLst/>
          </a:prstGeom>
          <a:noFill/>
        </p:spPr>
        <p:txBody>
          <a:bodyPr wrap="square" rtlCol="0">
            <a:spAutoFit/>
          </a:bodyPr>
          <a:lstStyle/>
          <a:p>
            <a:r>
              <a:rPr lang="en-US" dirty="0" smtClean="0"/>
              <a:t>19 (17 women, 2 men) overweight and obese</a:t>
            </a:r>
            <a:endParaRPr lang="en-US" dirty="0"/>
          </a:p>
        </p:txBody>
      </p:sp>
      <p:sp>
        <p:nvSpPr>
          <p:cNvPr id="17" name="CaixaDeTexto 16"/>
          <p:cNvSpPr txBox="1"/>
          <p:nvPr/>
        </p:nvSpPr>
        <p:spPr>
          <a:xfrm>
            <a:off x="4499991" y="3413899"/>
            <a:ext cx="4207133" cy="2862322"/>
          </a:xfrm>
          <a:prstGeom prst="rect">
            <a:avLst/>
          </a:prstGeom>
          <a:noFill/>
        </p:spPr>
        <p:txBody>
          <a:bodyPr wrap="square" rtlCol="0">
            <a:spAutoFit/>
          </a:bodyPr>
          <a:lstStyle/>
          <a:p>
            <a:r>
              <a:rPr lang="en-US" dirty="0" smtClean="0"/>
              <a:t>All participants received the same </a:t>
            </a:r>
            <a:r>
              <a:rPr lang="en-US" b="1" dirty="0" smtClean="0"/>
              <a:t>dietary</a:t>
            </a:r>
            <a:r>
              <a:rPr lang="en-US" dirty="0" smtClean="0"/>
              <a:t> treatment consisting of weekly – 1.5 hours sessions, over 10 weeks, with nutritionist. After nutritional information, participants engaged in physical activities for 1 hour </a:t>
            </a:r>
          </a:p>
          <a:p>
            <a:endParaRPr lang="en-US" dirty="0" smtClean="0"/>
          </a:p>
          <a:p>
            <a:r>
              <a:rPr lang="en-US" dirty="0" smtClean="0"/>
              <a:t>- Group intervention: 7-week </a:t>
            </a:r>
            <a:r>
              <a:rPr lang="en-US" b="1" dirty="0" smtClean="0"/>
              <a:t>manual </a:t>
            </a:r>
            <a:r>
              <a:rPr lang="en-US" dirty="0" smtClean="0"/>
              <a:t>treatment aiming for advice regulation through acceptance: body scan, mindfulness meditation</a:t>
            </a: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36712"/>
            <a:ext cx="8884693" cy="1143000"/>
          </a:xfrm>
        </p:spPr>
        <p:txBody>
          <a:bodyPr>
            <a:noAutofit/>
          </a:bodyPr>
          <a:lstStyle/>
          <a:p>
            <a:r>
              <a:rPr lang="en-US" sz="2400" dirty="0" smtClean="0"/>
              <a:t>Coping with food cravings. Investigating the potential of a mindfulness-based intervention (Alberts et al., 2010)</a:t>
            </a:r>
            <a:endParaRPr lang="en-US" sz="2400" dirty="0"/>
          </a:p>
        </p:txBody>
      </p:sp>
      <p:sp>
        <p:nvSpPr>
          <p:cNvPr id="21" name="CaixaDeTexto 20"/>
          <p:cNvSpPr txBox="1"/>
          <p:nvPr/>
        </p:nvSpPr>
        <p:spPr>
          <a:xfrm>
            <a:off x="683568" y="2289646"/>
            <a:ext cx="7848872" cy="646331"/>
          </a:xfrm>
          <a:prstGeom prst="rect">
            <a:avLst/>
          </a:prstGeom>
          <a:noFill/>
        </p:spPr>
        <p:txBody>
          <a:bodyPr wrap="square" rtlCol="0">
            <a:spAutoFit/>
          </a:bodyPr>
          <a:lstStyle/>
          <a:p>
            <a:r>
              <a:rPr lang="en-US" dirty="0" smtClean="0"/>
              <a:t>Examined  whether mindfulness-based strategies can effectively reduce food cravings in an overweight and obese population</a:t>
            </a:r>
            <a:endParaRPr lang="en-US" dirty="0"/>
          </a:p>
        </p:txBody>
      </p:sp>
      <p:sp>
        <p:nvSpPr>
          <p:cNvPr id="22" name="CaixaDeTexto 21"/>
          <p:cNvSpPr txBox="1"/>
          <p:nvPr/>
        </p:nvSpPr>
        <p:spPr>
          <a:xfrm>
            <a:off x="611560" y="5158933"/>
            <a:ext cx="2880320" cy="1477328"/>
          </a:xfrm>
          <a:prstGeom prst="rect">
            <a:avLst/>
          </a:prstGeom>
          <a:noFill/>
        </p:spPr>
        <p:txBody>
          <a:bodyPr wrap="square" rtlCol="0">
            <a:spAutoFit/>
          </a:bodyPr>
          <a:lstStyle/>
          <a:p>
            <a:r>
              <a:rPr lang="en-US" dirty="0" smtClean="0"/>
              <a:t>Statistical difference in weight for both groups. Intervention group decreased desire/craving for food</a:t>
            </a:r>
            <a:endParaRPr lang="en-US" dirty="0"/>
          </a:p>
        </p:txBody>
      </p:sp>
    </p:spTree>
    <p:extLst>
      <p:ext uri="{BB962C8B-B14F-4D97-AF65-F5344CB8AC3E}">
        <p14:creationId xmlns:p14="http://schemas.microsoft.com/office/powerpoint/2010/main" val="295303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6084167" y="260648"/>
            <a:ext cx="2664297" cy="29402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err="1" smtClean="0"/>
              <a:t>MBSR</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650613" y="3429000"/>
            <a:ext cx="2913275" cy="1200329"/>
          </a:xfrm>
          <a:prstGeom prst="rect">
            <a:avLst/>
          </a:prstGeom>
          <a:noFill/>
        </p:spPr>
        <p:txBody>
          <a:bodyPr wrap="square" rtlCol="0">
            <a:spAutoFit/>
          </a:bodyPr>
          <a:lstStyle/>
          <a:p>
            <a:r>
              <a:rPr lang="en-US" dirty="0" smtClean="0"/>
              <a:t>47 obese and overweight women (average BMI: 31.2 kg/m2) – 24 intervention group, 23 control group</a:t>
            </a:r>
            <a:endParaRPr lang="en-US" dirty="0"/>
          </a:p>
        </p:txBody>
      </p:sp>
      <p:sp>
        <p:nvSpPr>
          <p:cNvPr id="17" name="CaixaDeTexto 16"/>
          <p:cNvSpPr txBox="1"/>
          <p:nvPr/>
        </p:nvSpPr>
        <p:spPr>
          <a:xfrm>
            <a:off x="4499991" y="3413899"/>
            <a:ext cx="4207133" cy="3693319"/>
          </a:xfrm>
          <a:prstGeom prst="rect">
            <a:avLst/>
          </a:prstGeom>
          <a:noFill/>
        </p:spPr>
        <p:txBody>
          <a:bodyPr wrap="square" rtlCol="0">
            <a:spAutoFit/>
          </a:bodyPr>
          <a:lstStyle/>
          <a:p>
            <a:pPr marL="285750" indent="-285750">
              <a:buFontTx/>
              <a:buChar char="-"/>
            </a:pPr>
            <a:r>
              <a:rPr lang="en-US" dirty="0" smtClean="0"/>
              <a:t>Intervention based on components of: </a:t>
            </a:r>
            <a:r>
              <a:rPr lang="en-US" dirty="0" err="1" smtClean="0"/>
              <a:t>MBSR</a:t>
            </a:r>
            <a:r>
              <a:rPr lang="en-US" dirty="0" smtClean="0"/>
              <a:t> + </a:t>
            </a:r>
            <a:r>
              <a:rPr lang="en-US" dirty="0" err="1" smtClean="0"/>
              <a:t>MBCT</a:t>
            </a:r>
            <a:r>
              <a:rPr lang="en-US" dirty="0" smtClean="0"/>
              <a:t> + MB-EAT</a:t>
            </a:r>
          </a:p>
          <a:p>
            <a:pPr marL="285750" indent="-285750">
              <a:buFontTx/>
              <a:buChar char="-"/>
            </a:pPr>
            <a:r>
              <a:rPr lang="en-US" dirty="0" smtClean="0"/>
              <a:t>Nine weekly meetings of 2.5 hours and 7-hour meeting of silence and guided meditation practice, after the sixth session</a:t>
            </a:r>
          </a:p>
          <a:p>
            <a:pPr marL="285750" indent="-285750">
              <a:buFontTx/>
              <a:buChar char="-"/>
            </a:pPr>
            <a:r>
              <a:rPr lang="en-US" dirty="0" smtClean="0"/>
              <a:t>Intervention group: participants were encouraged to practice mindfulness 30 minutes per day, 6 times a week, and use mindful techniques before and during meals</a:t>
            </a:r>
          </a:p>
          <a:p>
            <a:endParaRPr lang="en-US" dirty="0" smtClean="0"/>
          </a:p>
          <a:p>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ítulo 1"/>
          <p:cNvSpPr txBox="1">
            <a:spLocks/>
          </p:cNvSpPr>
          <p:nvPr/>
        </p:nvSpPr>
        <p:spPr>
          <a:xfrm>
            <a:off x="179511" y="845840"/>
            <a:ext cx="8884693"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Mindfulness intervention for stress eating to reduce cortisol and abdominal fat among overweight and obese women: an exploratory randomized controlled study (</a:t>
            </a:r>
            <a:r>
              <a:rPr lang="en-US" sz="2400" dirty="0" err="1" smtClean="0"/>
              <a:t>Daubenmier</a:t>
            </a:r>
            <a:r>
              <a:rPr lang="en-US" sz="2400" dirty="0" smtClean="0"/>
              <a:t> et al., 2011)</a:t>
            </a:r>
            <a:endParaRPr lang="en-US" sz="2400" dirty="0"/>
          </a:p>
        </p:txBody>
      </p:sp>
      <p:sp>
        <p:nvSpPr>
          <p:cNvPr id="20" name="CaixaDeTexto 19"/>
          <p:cNvSpPr txBox="1"/>
          <p:nvPr/>
        </p:nvSpPr>
        <p:spPr>
          <a:xfrm>
            <a:off x="611561" y="2348880"/>
            <a:ext cx="8095564" cy="646331"/>
          </a:xfrm>
          <a:prstGeom prst="rect">
            <a:avLst/>
          </a:prstGeom>
          <a:noFill/>
        </p:spPr>
        <p:txBody>
          <a:bodyPr wrap="square" rtlCol="0">
            <a:spAutoFit/>
          </a:bodyPr>
          <a:lstStyle/>
          <a:p>
            <a:r>
              <a:rPr lang="en-US" dirty="0" smtClean="0"/>
              <a:t>Explored the effects of a mindfulness-based intervention for stress eating on abdominal adiposity</a:t>
            </a:r>
            <a:endParaRPr lang="en-US" dirty="0"/>
          </a:p>
        </p:txBody>
      </p:sp>
      <p:sp>
        <p:nvSpPr>
          <p:cNvPr id="21" name="CaixaDeTexto 20"/>
          <p:cNvSpPr txBox="1"/>
          <p:nvPr/>
        </p:nvSpPr>
        <p:spPr>
          <a:xfrm>
            <a:off x="650613" y="5108991"/>
            <a:ext cx="2913275" cy="1200329"/>
          </a:xfrm>
          <a:prstGeom prst="rect">
            <a:avLst/>
          </a:prstGeom>
          <a:noFill/>
        </p:spPr>
        <p:txBody>
          <a:bodyPr wrap="square" rtlCol="0">
            <a:spAutoFit/>
          </a:bodyPr>
          <a:lstStyle/>
          <a:p>
            <a:r>
              <a:rPr lang="en-US" dirty="0" smtClean="0"/>
              <a:t>Groups did not differ in average cortisol, weight ,or abdominal fat throughout the study</a:t>
            </a:r>
            <a:endParaRPr lang="en-US" dirty="0"/>
          </a:p>
        </p:txBody>
      </p:sp>
    </p:spTree>
    <p:extLst>
      <p:ext uri="{BB962C8B-B14F-4D97-AF65-F5344CB8AC3E}">
        <p14:creationId xmlns:p14="http://schemas.microsoft.com/office/powerpoint/2010/main" val="10080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8" grpId="0"/>
      <p:bldP spid="19" grpId="0" animBg="1"/>
      <p:bldP spid="20"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5940152" y="251356"/>
            <a:ext cx="2952327" cy="30332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uxograma: Fita perfurada 5"/>
          <p:cNvSpPr/>
          <p:nvPr/>
        </p:nvSpPr>
        <p:spPr>
          <a:xfrm>
            <a:off x="395536" y="260648"/>
            <a:ext cx="1656184" cy="360040"/>
          </a:xfrm>
          <a:prstGeom prst="flowChartPunchedTape">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CaixaDeTexto 6"/>
          <p:cNvSpPr txBox="1"/>
          <p:nvPr/>
        </p:nvSpPr>
        <p:spPr>
          <a:xfrm>
            <a:off x="5823845" y="251356"/>
            <a:ext cx="3240360" cy="369332"/>
          </a:xfrm>
          <a:prstGeom prst="rect">
            <a:avLst/>
          </a:prstGeom>
          <a:noFill/>
        </p:spPr>
        <p:txBody>
          <a:bodyPr wrap="square" rtlCol="0">
            <a:spAutoFit/>
          </a:bodyPr>
          <a:lstStyle/>
          <a:p>
            <a:pPr algn="ctr"/>
            <a:r>
              <a:rPr lang="en-US" b="1" dirty="0" smtClean="0">
                <a:solidFill>
                  <a:schemeClr val="bg1"/>
                </a:solidFill>
              </a:rPr>
              <a:t>Without nutritional guidance</a:t>
            </a:r>
            <a:endParaRPr lang="en-US" b="1" dirty="0">
              <a:solidFill>
                <a:schemeClr val="bg1"/>
              </a:solidFill>
            </a:endParaRPr>
          </a:p>
        </p:txBody>
      </p:sp>
      <p:sp>
        <p:nvSpPr>
          <p:cNvPr id="9" name="CaixaDeTexto 8"/>
          <p:cNvSpPr txBox="1"/>
          <p:nvPr/>
        </p:nvSpPr>
        <p:spPr>
          <a:xfrm>
            <a:off x="-396552" y="260648"/>
            <a:ext cx="3240360" cy="369332"/>
          </a:xfrm>
          <a:prstGeom prst="rect">
            <a:avLst/>
          </a:prstGeom>
          <a:noFill/>
        </p:spPr>
        <p:txBody>
          <a:bodyPr wrap="square" rtlCol="0">
            <a:spAutoFit/>
          </a:bodyPr>
          <a:lstStyle/>
          <a:p>
            <a:pPr algn="ctr"/>
            <a:r>
              <a:rPr lang="en-US" b="1" dirty="0" err="1" smtClean="0"/>
              <a:t>MBSR</a:t>
            </a:r>
            <a:endParaRPr lang="en-US" b="1" dirty="0"/>
          </a:p>
        </p:txBody>
      </p:sp>
      <p:sp>
        <p:nvSpPr>
          <p:cNvPr id="10" name="Retângulo de cantos arredondados 9"/>
          <p:cNvSpPr/>
          <p:nvPr/>
        </p:nvSpPr>
        <p:spPr>
          <a:xfrm>
            <a:off x="611560" y="3366284"/>
            <a:ext cx="2880320" cy="13588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tângulo de cantos arredondados 10"/>
          <p:cNvSpPr/>
          <p:nvPr/>
        </p:nvSpPr>
        <p:spPr>
          <a:xfrm>
            <a:off x="611560" y="5085184"/>
            <a:ext cx="2880320" cy="1512168"/>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tângulo de cantos arredondados 11"/>
          <p:cNvSpPr/>
          <p:nvPr/>
        </p:nvSpPr>
        <p:spPr>
          <a:xfrm>
            <a:off x="4283968" y="3356992"/>
            <a:ext cx="4464496" cy="324036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aixaDeTexto 12"/>
          <p:cNvSpPr txBox="1"/>
          <p:nvPr/>
        </p:nvSpPr>
        <p:spPr>
          <a:xfrm>
            <a:off x="683568" y="3059668"/>
            <a:ext cx="1440160" cy="369332"/>
          </a:xfrm>
          <a:prstGeom prst="rect">
            <a:avLst/>
          </a:prstGeom>
          <a:noFill/>
        </p:spPr>
        <p:txBody>
          <a:bodyPr wrap="square" rtlCol="0">
            <a:spAutoFit/>
          </a:bodyPr>
          <a:lstStyle/>
          <a:p>
            <a:r>
              <a:rPr lang="en-US" b="1" i="1" dirty="0" smtClean="0"/>
              <a:t>Sample</a:t>
            </a:r>
            <a:endParaRPr lang="en-US" b="1" i="1" dirty="0"/>
          </a:p>
        </p:txBody>
      </p:sp>
      <p:sp>
        <p:nvSpPr>
          <p:cNvPr id="14" name="CaixaDeTexto 13"/>
          <p:cNvSpPr txBox="1"/>
          <p:nvPr/>
        </p:nvSpPr>
        <p:spPr>
          <a:xfrm>
            <a:off x="755576" y="4787860"/>
            <a:ext cx="1440160" cy="369332"/>
          </a:xfrm>
          <a:prstGeom prst="rect">
            <a:avLst/>
          </a:prstGeom>
          <a:noFill/>
        </p:spPr>
        <p:txBody>
          <a:bodyPr wrap="square" rtlCol="0">
            <a:spAutoFit/>
          </a:bodyPr>
          <a:lstStyle/>
          <a:p>
            <a:r>
              <a:rPr lang="en-US" b="1" i="1" dirty="0" smtClean="0"/>
              <a:t>Results</a:t>
            </a:r>
            <a:endParaRPr lang="en-US" b="1" i="1" dirty="0"/>
          </a:p>
        </p:txBody>
      </p:sp>
      <p:sp>
        <p:nvSpPr>
          <p:cNvPr id="15" name="CaixaDeTexto 14"/>
          <p:cNvSpPr txBox="1"/>
          <p:nvPr/>
        </p:nvSpPr>
        <p:spPr>
          <a:xfrm>
            <a:off x="4644008" y="3059668"/>
            <a:ext cx="1764196" cy="369332"/>
          </a:xfrm>
          <a:prstGeom prst="rect">
            <a:avLst/>
          </a:prstGeom>
          <a:noFill/>
        </p:spPr>
        <p:txBody>
          <a:bodyPr wrap="square" rtlCol="0">
            <a:spAutoFit/>
          </a:bodyPr>
          <a:lstStyle/>
          <a:p>
            <a:r>
              <a:rPr lang="en-US" b="1" i="1" dirty="0" smtClean="0"/>
              <a:t>Methodology</a:t>
            </a:r>
            <a:endParaRPr lang="en-US" b="1" i="1" dirty="0"/>
          </a:p>
        </p:txBody>
      </p:sp>
      <p:sp>
        <p:nvSpPr>
          <p:cNvPr id="16" name="CaixaDeTexto 15"/>
          <p:cNvSpPr txBox="1"/>
          <p:nvPr/>
        </p:nvSpPr>
        <p:spPr>
          <a:xfrm>
            <a:off x="755576" y="3429000"/>
            <a:ext cx="2592288" cy="1754326"/>
          </a:xfrm>
          <a:prstGeom prst="rect">
            <a:avLst/>
          </a:prstGeom>
          <a:noFill/>
        </p:spPr>
        <p:txBody>
          <a:bodyPr wrap="square" rtlCol="0">
            <a:spAutoFit/>
          </a:bodyPr>
          <a:lstStyle/>
          <a:p>
            <a:r>
              <a:rPr lang="en-US" dirty="0" smtClean="0"/>
              <a:t>48 participants – 42 men and 6 women, BMI  &lt; 25 (11);  25 – 29.9 (18) and  &gt; 30 (18)</a:t>
            </a:r>
          </a:p>
          <a:p>
            <a:endParaRPr lang="en-US" dirty="0" smtClean="0"/>
          </a:p>
          <a:p>
            <a:endParaRPr lang="en-US" dirty="0"/>
          </a:p>
        </p:txBody>
      </p:sp>
      <p:sp>
        <p:nvSpPr>
          <p:cNvPr id="17" name="CaixaDeTexto 16"/>
          <p:cNvSpPr txBox="1"/>
          <p:nvPr/>
        </p:nvSpPr>
        <p:spPr>
          <a:xfrm>
            <a:off x="4325308" y="3530039"/>
            <a:ext cx="4423156" cy="3139321"/>
          </a:xfrm>
          <a:prstGeom prst="rect">
            <a:avLst/>
          </a:prstGeom>
          <a:noFill/>
        </p:spPr>
        <p:txBody>
          <a:bodyPr wrap="square" rtlCol="0">
            <a:spAutoFit/>
          </a:bodyPr>
          <a:lstStyle/>
          <a:p>
            <a:pPr marL="285750" indent="-285750">
              <a:buFontTx/>
              <a:buChar char="-"/>
            </a:pPr>
            <a:r>
              <a:rPr lang="en-US" dirty="0" err="1" smtClean="0"/>
              <a:t>MBSR</a:t>
            </a:r>
            <a:r>
              <a:rPr lang="en-US" dirty="0" smtClean="0"/>
              <a:t> Intervention – participants met once a week (2.5 hours per session) for eight weeks. In addiction to weekly session, participants were asked to engage in meditation practice for 45 minutes daily, six times a week. </a:t>
            </a:r>
          </a:p>
          <a:p>
            <a:pPr marL="285750" indent="-285750">
              <a:buFontTx/>
              <a:buChar char="-"/>
            </a:pPr>
            <a:r>
              <a:rPr lang="en-US" dirty="0" smtClean="0"/>
              <a:t>Data were collected 2 weeks prior to the first </a:t>
            </a:r>
            <a:r>
              <a:rPr lang="en-US" dirty="0" err="1" smtClean="0"/>
              <a:t>MBSR</a:t>
            </a:r>
            <a:r>
              <a:rPr lang="en-US" dirty="0" smtClean="0"/>
              <a:t> session (baseline), immediately after the end of the </a:t>
            </a:r>
            <a:r>
              <a:rPr lang="en-US" dirty="0" err="1" smtClean="0"/>
              <a:t>MBSR</a:t>
            </a:r>
            <a:r>
              <a:rPr lang="en-US" dirty="0" smtClean="0"/>
              <a:t> program, and 4 months after the program ended</a:t>
            </a:r>
          </a:p>
          <a:p>
            <a:pPr marL="285750" indent="-285750">
              <a:buFontTx/>
              <a:buChar char="-"/>
            </a:pPr>
            <a:endParaRPr lang="en-US" dirty="0"/>
          </a:p>
        </p:txBody>
      </p:sp>
      <p:sp>
        <p:nvSpPr>
          <p:cNvPr id="18" name="CaixaDeTexto 17"/>
          <p:cNvSpPr txBox="1"/>
          <p:nvPr/>
        </p:nvSpPr>
        <p:spPr>
          <a:xfrm>
            <a:off x="683568" y="1979548"/>
            <a:ext cx="1440160" cy="369332"/>
          </a:xfrm>
          <a:prstGeom prst="rect">
            <a:avLst/>
          </a:prstGeom>
          <a:noFill/>
        </p:spPr>
        <p:txBody>
          <a:bodyPr wrap="square" rtlCol="0">
            <a:spAutoFit/>
          </a:bodyPr>
          <a:lstStyle/>
          <a:p>
            <a:r>
              <a:rPr lang="en-US" b="1" i="1" dirty="0" smtClean="0"/>
              <a:t>Aim</a:t>
            </a:r>
            <a:endParaRPr lang="en-US" b="1" i="1" dirty="0"/>
          </a:p>
        </p:txBody>
      </p:sp>
      <p:sp>
        <p:nvSpPr>
          <p:cNvPr id="19" name="Retângulo de cantos arredondados 18"/>
          <p:cNvSpPr/>
          <p:nvPr/>
        </p:nvSpPr>
        <p:spPr>
          <a:xfrm>
            <a:off x="578605" y="2283458"/>
            <a:ext cx="8128520" cy="679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ítulo 1"/>
          <p:cNvSpPr>
            <a:spLocks noGrp="1"/>
          </p:cNvSpPr>
          <p:nvPr>
            <p:ph type="title"/>
          </p:nvPr>
        </p:nvSpPr>
        <p:spPr>
          <a:xfrm>
            <a:off x="179511" y="845840"/>
            <a:ext cx="8884693" cy="1143000"/>
          </a:xfrm>
        </p:spPr>
        <p:txBody>
          <a:bodyPr>
            <a:noAutofit/>
          </a:bodyPr>
          <a:lstStyle/>
          <a:p>
            <a:r>
              <a:rPr lang="en-US" sz="2400" dirty="0" smtClean="0"/>
              <a:t>Participation in mindfulness-based stress reduction is not associated with reductions in emotional eating or uncontrolled eating </a:t>
            </a:r>
            <a:br>
              <a:rPr lang="en-US" sz="2400" dirty="0" smtClean="0"/>
            </a:br>
            <a:r>
              <a:rPr lang="en-US" sz="2400" dirty="0" smtClean="0"/>
              <a:t>(Kearney et al., 2012)</a:t>
            </a:r>
            <a:endParaRPr lang="en-US" sz="2400" dirty="0"/>
          </a:p>
        </p:txBody>
      </p:sp>
      <p:sp>
        <p:nvSpPr>
          <p:cNvPr id="21" name="CaixaDeTexto 20"/>
          <p:cNvSpPr txBox="1"/>
          <p:nvPr/>
        </p:nvSpPr>
        <p:spPr>
          <a:xfrm>
            <a:off x="683568" y="5230941"/>
            <a:ext cx="2736304" cy="646331"/>
          </a:xfrm>
          <a:prstGeom prst="rect">
            <a:avLst/>
          </a:prstGeom>
          <a:noFill/>
        </p:spPr>
        <p:txBody>
          <a:bodyPr wrap="square" rtlCol="0">
            <a:spAutoFit/>
          </a:bodyPr>
          <a:lstStyle/>
          <a:p>
            <a:r>
              <a:rPr lang="en-US" dirty="0" smtClean="0"/>
              <a:t>Weight and BMI increased significantly after follow-up</a:t>
            </a:r>
            <a:endParaRPr lang="en-US" dirty="0"/>
          </a:p>
        </p:txBody>
      </p:sp>
      <p:sp>
        <p:nvSpPr>
          <p:cNvPr id="22" name="CaixaDeTexto 21"/>
          <p:cNvSpPr txBox="1"/>
          <p:nvPr/>
        </p:nvSpPr>
        <p:spPr>
          <a:xfrm>
            <a:off x="683568" y="2276872"/>
            <a:ext cx="7951549" cy="646331"/>
          </a:xfrm>
          <a:prstGeom prst="rect">
            <a:avLst/>
          </a:prstGeom>
          <a:noFill/>
        </p:spPr>
        <p:txBody>
          <a:bodyPr wrap="square" rtlCol="0">
            <a:spAutoFit/>
          </a:bodyPr>
          <a:lstStyle/>
          <a:p>
            <a:r>
              <a:rPr lang="en-US" dirty="0" smtClean="0"/>
              <a:t>Examine the relationship between </a:t>
            </a:r>
            <a:r>
              <a:rPr lang="en-US" dirty="0" err="1" smtClean="0"/>
              <a:t>MBSR</a:t>
            </a:r>
            <a:r>
              <a:rPr lang="en-US" dirty="0" smtClean="0"/>
              <a:t> participation and eating habits to assess whether this widely available program influences eating  </a:t>
            </a:r>
            <a:endParaRPr lang="en-US" dirty="0"/>
          </a:p>
        </p:txBody>
      </p:sp>
    </p:spTree>
    <p:extLst>
      <p:ext uri="{BB962C8B-B14F-4D97-AF65-F5344CB8AC3E}">
        <p14:creationId xmlns:p14="http://schemas.microsoft.com/office/powerpoint/2010/main" val="10080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16" grpId="0"/>
      <p:bldP spid="17" grpId="0"/>
      <p:bldP spid="19" grpId="0" animBg="1"/>
      <p:bldP spid="19" grpId="1" animBg="1"/>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188640"/>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457200" y="44624"/>
            <a:ext cx="8229600" cy="1143000"/>
          </a:xfrm>
        </p:spPr>
        <p:txBody>
          <a:bodyPr>
            <a:normAutofit/>
          </a:bodyPr>
          <a:lstStyle/>
          <a:p>
            <a:r>
              <a:rPr lang="en-US" dirty="0" smtClean="0">
                <a:solidFill>
                  <a:schemeClr val="bg1"/>
                </a:solidFill>
              </a:rPr>
              <a:t>Discussion</a:t>
            </a:r>
            <a:endParaRPr lang="en-US" dirty="0">
              <a:solidFill>
                <a:schemeClr val="bg1"/>
              </a:solidFill>
            </a:endParaRPr>
          </a:p>
        </p:txBody>
      </p:sp>
      <p:sp>
        <p:nvSpPr>
          <p:cNvPr id="5" name="CaixaDeTexto 4"/>
          <p:cNvSpPr txBox="1"/>
          <p:nvPr/>
        </p:nvSpPr>
        <p:spPr>
          <a:xfrm>
            <a:off x="1403648" y="1844824"/>
            <a:ext cx="1584176" cy="923330"/>
          </a:xfrm>
          <a:prstGeom prst="rect">
            <a:avLst/>
          </a:prstGeom>
          <a:noFill/>
        </p:spPr>
        <p:txBody>
          <a:bodyPr wrap="square" rtlCol="0">
            <a:spAutoFit/>
          </a:bodyPr>
          <a:lstStyle/>
          <a:p>
            <a:pPr algn="ctr"/>
            <a:r>
              <a:rPr lang="en-US" b="1" dirty="0" smtClean="0"/>
              <a:t>Mindful eating Intervention</a:t>
            </a:r>
          </a:p>
          <a:p>
            <a:pPr algn="ctr"/>
            <a:r>
              <a:rPr lang="en-US" b="1" dirty="0" smtClean="0"/>
              <a:t>(67%)  </a:t>
            </a:r>
            <a:endParaRPr lang="en-US" b="1" dirty="0"/>
          </a:p>
        </p:txBody>
      </p:sp>
      <p:sp>
        <p:nvSpPr>
          <p:cNvPr id="6" name="Retângulo de cantos arredondados 5"/>
          <p:cNvSpPr/>
          <p:nvPr/>
        </p:nvSpPr>
        <p:spPr>
          <a:xfrm>
            <a:off x="1043608" y="1124744"/>
            <a:ext cx="6840760" cy="2232248"/>
          </a:xfrm>
          <a:prstGeom prst="round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aixaDeTexto 6"/>
          <p:cNvSpPr txBox="1"/>
          <p:nvPr/>
        </p:nvSpPr>
        <p:spPr>
          <a:xfrm>
            <a:off x="1421582" y="6237312"/>
            <a:ext cx="1584176" cy="646331"/>
          </a:xfrm>
          <a:prstGeom prst="rect">
            <a:avLst/>
          </a:prstGeom>
          <a:noFill/>
        </p:spPr>
        <p:txBody>
          <a:bodyPr wrap="square" rtlCol="0">
            <a:spAutoFit/>
          </a:bodyPr>
          <a:lstStyle/>
          <a:p>
            <a:pPr algn="ctr"/>
            <a:r>
              <a:rPr lang="en-US" b="1" dirty="0" err="1" smtClean="0"/>
              <a:t>MBSR</a:t>
            </a:r>
            <a:r>
              <a:rPr lang="en-US" b="1" dirty="0" smtClean="0"/>
              <a:t> Intervention</a:t>
            </a:r>
            <a:endParaRPr lang="en-US" b="1" dirty="0"/>
          </a:p>
        </p:txBody>
      </p:sp>
      <p:sp>
        <p:nvSpPr>
          <p:cNvPr id="8" name="Retângulo de cantos arredondados 7"/>
          <p:cNvSpPr/>
          <p:nvPr/>
        </p:nvSpPr>
        <p:spPr>
          <a:xfrm>
            <a:off x="1115616" y="6165304"/>
            <a:ext cx="6840760" cy="646331"/>
          </a:xfrm>
          <a:prstGeom prst="round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aixaDeTexto 8"/>
          <p:cNvSpPr txBox="1"/>
          <p:nvPr/>
        </p:nvSpPr>
        <p:spPr>
          <a:xfrm>
            <a:off x="1403648" y="3712526"/>
            <a:ext cx="1584176" cy="923330"/>
          </a:xfrm>
          <a:prstGeom prst="rect">
            <a:avLst/>
          </a:prstGeom>
          <a:noFill/>
        </p:spPr>
        <p:txBody>
          <a:bodyPr wrap="square" rtlCol="0">
            <a:spAutoFit/>
          </a:bodyPr>
          <a:lstStyle/>
          <a:p>
            <a:pPr algn="ctr"/>
            <a:r>
              <a:rPr lang="en-US" b="1" dirty="0" smtClean="0"/>
              <a:t>ACT Intervention</a:t>
            </a:r>
          </a:p>
          <a:p>
            <a:pPr algn="ctr"/>
            <a:r>
              <a:rPr lang="en-US" b="1" dirty="0" smtClean="0"/>
              <a:t>(100%)</a:t>
            </a:r>
            <a:endParaRPr lang="en-US" b="1" dirty="0"/>
          </a:p>
        </p:txBody>
      </p:sp>
      <p:sp>
        <p:nvSpPr>
          <p:cNvPr id="10" name="Retângulo de cantos arredondados 9"/>
          <p:cNvSpPr/>
          <p:nvPr/>
        </p:nvSpPr>
        <p:spPr>
          <a:xfrm>
            <a:off x="1043608" y="3429000"/>
            <a:ext cx="6912768" cy="1440160"/>
          </a:xfrm>
          <a:prstGeom prst="round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aixaDeTexto 10"/>
          <p:cNvSpPr txBox="1"/>
          <p:nvPr/>
        </p:nvSpPr>
        <p:spPr>
          <a:xfrm>
            <a:off x="1403648" y="4964975"/>
            <a:ext cx="1584176" cy="1200329"/>
          </a:xfrm>
          <a:prstGeom prst="rect">
            <a:avLst/>
          </a:prstGeom>
          <a:noFill/>
        </p:spPr>
        <p:txBody>
          <a:bodyPr wrap="square" rtlCol="0">
            <a:spAutoFit/>
          </a:bodyPr>
          <a:lstStyle/>
          <a:p>
            <a:pPr algn="ctr"/>
            <a:r>
              <a:rPr lang="en-US" b="1" dirty="0" smtClean="0"/>
              <a:t>Meditation Techniques Intervention</a:t>
            </a:r>
          </a:p>
          <a:p>
            <a:pPr algn="ctr"/>
            <a:r>
              <a:rPr lang="en-US" b="1" dirty="0" smtClean="0"/>
              <a:t>(100%)</a:t>
            </a:r>
            <a:endParaRPr lang="en-US" b="1" dirty="0"/>
          </a:p>
        </p:txBody>
      </p:sp>
      <p:sp>
        <p:nvSpPr>
          <p:cNvPr id="12" name="Retângulo de cantos arredondados 11"/>
          <p:cNvSpPr/>
          <p:nvPr/>
        </p:nvSpPr>
        <p:spPr>
          <a:xfrm>
            <a:off x="1115616" y="4955053"/>
            <a:ext cx="6840760" cy="1124745"/>
          </a:xfrm>
          <a:prstGeom prst="round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tângulo 13"/>
          <p:cNvSpPr/>
          <p:nvPr/>
        </p:nvSpPr>
        <p:spPr>
          <a:xfrm>
            <a:off x="3455876" y="4147337"/>
            <a:ext cx="4392488" cy="28977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tângulo 16"/>
          <p:cNvSpPr/>
          <p:nvPr/>
        </p:nvSpPr>
        <p:spPr>
          <a:xfrm>
            <a:off x="3455876" y="6453336"/>
            <a:ext cx="4392488" cy="36004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tângulo 17"/>
          <p:cNvSpPr/>
          <p:nvPr/>
        </p:nvSpPr>
        <p:spPr>
          <a:xfrm>
            <a:off x="3491880" y="2996952"/>
            <a:ext cx="4392488" cy="28977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tângulo 18"/>
          <p:cNvSpPr/>
          <p:nvPr/>
        </p:nvSpPr>
        <p:spPr>
          <a:xfrm>
            <a:off x="3491880" y="5731513"/>
            <a:ext cx="4392488" cy="28977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Espaço Reservado para Conteúdo 2"/>
          <p:cNvGraphicFramePr>
            <a:graphicFrameLocks noGrp="1"/>
          </p:cNvGraphicFramePr>
          <p:nvPr>
            <p:ph idx="1"/>
            <p:extLst>
              <p:ext uri="{D42A27DB-BD31-4B8C-83A1-F6EECF244321}">
                <p14:modId xmlns:p14="http://schemas.microsoft.com/office/powerpoint/2010/main" val="704482942"/>
              </p:ext>
            </p:extLst>
          </p:nvPr>
        </p:nvGraphicFramePr>
        <p:xfrm>
          <a:off x="3054740" y="1077107"/>
          <a:ext cx="4829628" cy="5736269"/>
        </p:xfrm>
        <a:graphic>
          <a:graphicData uri="http://schemas.openxmlformats.org/drawingml/2006/table">
            <a:tbl>
              <a:tblPr firstRow="1" bandRow="1">
                <a:tableStyleId>{2D5ABB26-0587-4C30-8999-92F81FD0307C}</a:tableStyleId>
              </a:tblPr>
              <a:tblGrid>
                <a:gridCol w="3898615"/>
                <a:gridCol w="931013"/>
              </a:tblGrid>
              <a:tr h="375919">
                <a:tc>
                  <a:txBody>
                    <a:bodyPr/>
                    <a:lstStyle/>
                    <a:p>
                      <a:pPr algn="ctr"/>
                      <a:r>
                        <a:rPr lang="pt-BR" dirty="0" smtClean="0">
                          <a:solidFill>
                            <a:schemeClr val="tx1"/>
                          </a:solidFill>
                        </a:rPr>
                        <a:t>Daly et al. (2016) </a:t>
                      </a:r>
                      <a:endParaRPr lang="pt-BR" b="0"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b="0" dirty="0">
                        <a:solidFill>
                          <a:schemeClr val="tx1"/>
                        </a:solidFill>
                      </a:endParaRPr>
                    </a:p>
                  </a:txBody>
                  <a:tcPr/>
                </a:tc>
              </a:tr>
              <a:tr h="375919">
                <a:tc>
                  <a:txBody>
                    <a:bodyPr/>
                    <a:lstStyle/>
                    <a:p>
                      <a:pPr algn="ctr"/>
                      <a:r>
                        <a:rPr lang="pt-BR" dirty="0" err="1" smtClean="0">
                          <a:solidFill>
                            <a:schemeClr val="tx1"/>
                          </a:solidFill>
                        </a:rPr>
                        <a:t>Chung</a:t>
                      </a:r>
                      <a:r>
                        <a:rPr lang="pt-BR" dirty="0" smtClean="0">
                          <a:solidFill>
                            <a:schemeClr val="tx1"/>
                          </a:solidFill>
                        </a:rPr>
                        <a:t> et al. (2015)</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smtClean="0">
                          <a:solidFill>
                            <a:schemeClr val="tx1"/>
                          </a:solidFill>
                        </a:rPr>
                        <a:t>Miller et</a:t>
                      </a:r>
                      <a:r>
                        <a:rPr lang="pt-BR" baseline="0" dirty="0" smtClean="0">
                          <a:solidFill>
                            <a:schemeClr val="tx1"/>
                          </a:solidFill>
                        </a:rPr>
                        <a:t> al. (2012)</a:t>
                      </a:r>
                      <a:endParaRPr lang="pt-BR" dirty="0">
                        <a:solidFill>
                          <a:schemeClr val="tx1"/>
                        </a:solidFill>
                      </a:endParaRPr>
                    </a:p>
                  </a:txBody>
                  <a:tcPr/>
                </a:tc>
                <a:tc>
                  <a:txBody>
                    <a:bodyPr/>
                    <a:lstStyle/>
                    <a:p>
                      <a:pPr marL="285750" indent="-285750" algn="ctr">
                        <a:buFont typeface="Courier New" pitchFamily="49" charset="0"/>
                        <a:buChar char="o"/>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Timmerman</a:t>
                      </a:r>
                      <a:r>
                        <a:rPr lang="pt-BR" dirty="0" smtClean="0">
                          <a:solidFill>
                            <a:schemeClr val="tx1"/>
                          </a:solidFill>
                        </a:rPr>
                        <a:t> &amp; Brown</a:t>
                      </a:r>
                      <a:r>
                        <a:rPr lang="pt-BR" baseline="0" dirty="0" smtClean="0">
                          <a:solidFill>
                            <a:schemeClr val="tx1"/>
                          </a:solidFill>
                        </a:rPr>
                        <a:t> (2012)</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Dalen</a:t>
                      </a:r>
                      <a:r>
                        <a:rPr lang="pt-BR" baseline="0" dirty="0" smtClean="0">
                          <a:solidFill>
                            <a:schemeClr val="tx1"/>
                          </a:solidFill>
                        </a:rPr>
                        <a:t> et al. (2010)</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Kidd</a:t>
                      </a:r>
                      <a:r>
                        <a:rPr lang="pt-BR" dirty="0" smtClean="0">
                          <a:solidFill>
                            <a:schemeClr val="tx1"/>
                          </a:solidFill>
                        </a:rPr>
                        <a:t> et</a:t>
                      </a:r>
                      <a:r>
                        <a:rPr lang="pt-BR" baseline="0" dirty="0" smtClean="0">
                          <a:solidFill>
                            <a:schemeClr val="tx1"/>
                          </a:solidFill>
                        </a:rPr>
                        <a:t> al. (2013)</a:t>
                      </a:r>
                      <a:endParaRPr lang="pt-BR" dirty="0">
                        <a:solidFill>
                          <a:schemeClr val="tx1"/>
                        </a:solidFill>
                      </a:endParaRPr>
                    </a:p>
                  </a:txBody>
                  <a:tcPr/>
                </a:tc>
                <a:tc>
                  <a:txBody>
                    <a:bodyPr/>
                    <a:lstStyle/>
                    <a:p>
                      <a:pPr marL="285750" indent="-285750" algn="ctr">
                        <a:buFont typeface="Courier New" pitchFamily="49" charset="0"/>
                        <a:buChar char="o"/>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Lilis</a:t>
                      </a:r>
                      <a:r>
                        <a:rPr lang="pt-BR" dirty="0" smtClean="0">
                          <a:solidFill>
                            <a:schemeClr val="tx1"/>
                          </a:solidFill>
                        </a:rPr>
                        <a:t> et al.</a:t>
                      </a:r>
                      <a:r>
                        <a:rPr lang="pt-BR" baseline="0" dirty="0" smtClean="0">
                          <a:solidFill>
                            <a:schemeClr val="tx1"/>
                          </a:solidFill>
                        </a:rPr>
                        <a:t> (2016) </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Niemeier</a:t>
                      </a:r>
                      <a:r>
                        <a:rPr lang="pt-BR" baseline="0" dirty="0" smtClean="0">
                          <a:solidFill>
                            <a:schemeClr val="tx1"/>
                          </a:solidFill>
                        </a:rPr>
                        <a:t> et al. (2012)</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smtClean="0">
                          <a:solidFill>
                            <a:schemeClr val="tx1"/>
                          </a:solidFill>
                        </a:rPr>
                        <a:t>Forman et al. (2009)</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473403">
                <a:tc>
                  <a:txBody>
                    <a:bodyPr/>
                    <a:lstStyle/>
                    <a:p>
                      <a:pPr algn="ctr"/>
                      <a:r>
                        <a:rPr lang="pt-BR" dirty="0" err="1" smtClean="0">
                          <a:solidFill>
                            <a:schemeClr val="tx1"/>
                          </a:solidFill>
                        </a:rPr>
                        <a:t>Tapper</a:t>
                      </a:r>
                      <a:r>
                        <a:rPr lang="pt-BR" dirty="0" smtClean="0">
                          <a:solidFill>
                            <a:schemeClr val="tx1"/>
                          </a:solidFill>
                        </a:rPr>
                        <a:t> et al. (2009)</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Alberts</a:t>
                      </a:r>
                      <a:r>
                        <a:rPr lang="pt-BR" dirty="0" smtClean="0">
                          <a:solidFill>
                            <a:schemeClr val="tx1"/>
                          </a:solidFill>
                        </a:rPr>
                        <a:t>, </a:t>
                      </a:r>
                      <a:r>
                        <a:rPr lang="pt-BR" dirty="0" err="1" smtClean="0">
                          <a:solidFill>
                            <a:schemeClr val="tx1"/>
                          </a:solidFill>
                        </a:rPr>
                        <a:t>Mulkens</a:t>
                      </a:r>
                      <a:r>
                        <a:rPr lang="pt-BR" baseline="0" dirty="0" smtClean="0">
                          <a:solidFill>
                            <a:schemeClr val="tx1"/>
                          </a:solidFill>
                        </a:rPr>
                        <a:t> &amp; </a:t>
                      </a:r>
                      <a:r>
                        <a:rPr lang="pt-BR" baseline="0" dirty="0" err="1" smtClean="0">
                          <a:solidFill>
                            <a:schemeClr val="tx1"/>
                          </a:solidFill>
                        </a:rPr>
                        <a:t>Smeets</a:t>
                      </a:r>
                      <a:r>
                        <a:rPr lang="pt-BR" baseline="0" dirty="0" smtClean="0">
                          <a:solidFill>
                            <a:schemeClr val="tx1"/>
                          </a:solidFill>
                        </a:rPr>
                        <a:t> (2010) </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Mantzios</a:t>
                      </a:r>
                      <a:r>
                        <a:rPr lang="pt-BR" dirty="0" smtClean="0">
                          <a:solidFill>
                            <a:schemeClr val="tx1"/>
                          </a:solidFill>
                        </a:rPr>
                        <a:t> &amp; Wilson (2014)</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Mantzios</a:t>
                      </a:r>
                      <a:r>
                        <a:rPr lang="pt-BR" baseline="0" dirty="0" smtClean="0">
                          <a:solidFill>
                            <a:schemeClr val="tx1"/>
                          </a:solidFill>
                        </a:rPr>
                        <a:t> &amp; </a:t>
                      </a:r>
                      <a:r>
                        <a:rPr lang="pt-BR" baseline="0" dirty="0" err="1" smtClean="0">
                          <a:solidFill>
                            <a:schemeClr val="tx1"/>
                          </a:solidFill>
                        </a:rPr>
                        <a:t>Giannou</a:t>
                      </a:r>
                      <a:r>
                        <a:rPr lang="pt-BR" baseline="0" dirty="0" smtClean="0">
                          <a:solidFill>
                            <a:schemeClr val="tx1"/>
                          </a:solidFill>
                        </a:rPr>
                        <a:t> (2014)</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Daubernmier</a:t>
                      </a:r>
                      <a:r>
                        <a:rPr lang="pt-BR" dirty="0" smtClean="0">
                          <a:solidFill>
                            <a:schemeClr val="tx1"/>
                          </a:solidFill>
                        </a:rPr>
                        <a:t> et al. (2011)</a:t>
                      </a:r>
                      <a:r>
                        <a:rPr lang="pt-BR" baseline="0" dirty="0" smtClean="0">
                          <a:solidFill>
                            <a:schemeClr val="tx1"/>
                          </a:solidFill>
                        </a:rPr>
                        <a:t> </a:t>
                      </a:r>
                      <a:endParaRPr lang="pt-BR" dirty="0">
                        <a:solidFill>
                          <a:schemeClr val="tx1"/>
                        </a:solidFill>
                      </a:endParaRPr>
                    </a:p>
                  </a:txBody>
                  <a:tcPr/>
                </a:tc>
                <a:tc>
                  <a:txBody>
                    <a:bodyPr/>
                    <a:lstStyle/>
                    <a:p>
                      <a:pPr marL="285750" indent="-285750" algn="ctr">
                        <a:buFont typeface="Courier New" pitchFamily="49" charset="0"/>
                        <a:buChar char="o"/>
                      </a:pPr>
                      <a:r>
                        <a:rPr lang="pt-BR" dirty="0" smtClean="0">
                          <a:solidFill>
                            <a:schemeClr val="tx1"/>
                          </a:solidFill>
                        </a:rPr>
                        <a:t> </a:t>
                      </a:r>
                      <a:endParaRPr lang="pt-BR" dirty="0">
                        <a:solidFill>
                          <a:schemeClr val="tx1"/>
                        </a:solidFill>
                      </a:endParaRPr>
                    </a:p>
                  </a:txBody>
                  <a:tcPr/>
                </a:tc>
              </a:tr>
              <a:tr h="375919">
                <a:tc>
                  <a:txBody>
                    <a:bodyPr/>
                    <a:lstStyle/>
                    <a:p>
                      <a:pPr algn="ctr"/>
                      <a:r>
                        <a:rPr lang="pt-BR" dirty="0" err="1" smtClean="0">
                          <a:solidFill>
                            <a:schemeClr val="tx1"/>
                          </a:solidFill>
                        </a:rPr>
                        <a:t>Kearney</a:t>
                      </a:r>
                      <a:r>
                        <a:rPr lang="pt-BR" dirty="0" smtClean="0">
                          <a:solidFill>
                            <a:schemeClr val="tx1"/>
                          </a:solidFill>
                        </a:rPr>
                        <a:t> et al. (2012) </a:t>
                      </a:r>
                      <a:endParaRPr lang="pt-BR" dirty="0">
                        <a:solidFill>
                          <a:schemeClr val="tx1"/>
                        </a:solidFill>
                      </a:endParaRPr>
                    </a:p>
                  </a:txBody>
                  <a:tcPr/>
                </a:tc>
                <a:tc>
                  <a:txBody>
                    <a:bodyPr/>
                    <a:lstStyle/>
                    <a:p>
                      <a:pPr marL="285750" indent="-285750" algn="ctr">
                        <a:buFont typeface="Wingdings" pitchFamily="2" charset="2"/>
                        <a:buChar char="ü"/>
                      </a:pPr>
                      <a:r>
                        <a:rPr lang="pt-BR" dirty="0" smtClean="0">
                          <a:solidFill>
                            <a:schemeClr val="tx1"/>
                          </a:solidFill>
                        </a:rPr>
                        <a:t> </a:t>
                      </a:r>
                      <a:endParaRPr lang="pt-BR" dirty="0">
                        <a:solidFill>
                          <a:schemeClr val="tx1"/>
                        </a:solidFill>
                      </a:endParaRPr>
                    </a:p>
                  </a:txBody>
                  <a:tcPr/>
                </a:tc>
              </a:tr>
            </a:tbl>
          </a:graphicData>
        </a:graphic>
      </p:graphicFrame>
    </p:spTree>
    <p:extLst>
      <p:ext uri="{BB962C8B-B14F-4D97-AF65-F5344CB8AC3E}">
        <p14:creationId xmlns:p14="http://schemas.microsoft.com/office/powerpoint/2010/main" val="910345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Espaço Reservado para Conteúdo 6"/>
          <p:cNvSpPr>
            <a:spLocks noGrp="1"/>
          </p:cNvSpPr>
          <p:nvPr>
            <p:ph idx="1"/>
          </p:nvPr>
        </p:nvSpPr>
        <p:spPr/>
        <p:txBody>
          <a:bodyPr/>
          <a:lstStyle/>
          <a:p>
            <a:pPr marL="0" indent="0" algn="just">
              <a:buNone/>
            </a:pPr>
            <a:endParaRPr lang="en-US" dirty="0" smtClean="0"/>
          </a:p>
          <a:p>
            <a:pPr>
              <a:buFontTx/>
              <a:buChar char="-"/>
            </a:pPr>
            <a:endParaRPr lang="en-US" dirty="0"/>
          </a:p>
        </p:txBody>
      </p:sp>
      <p:sp>
        <p:nvSpPr>
          <p:cNvPr id="8" name="Título 1"/>
          <p:cNvSpPr>
            <a:spLocks noGrp="1"/>
          </p:cNvSpPr>
          <p:nvPr>
            <p:ph type="title"/>
          </p:nvPr>
        </p:nvSpPr>
        <p:spPr>
          <a:xfrm>
            <a:off x="457200" y="274638"/>
            <a:ext cx="8229600" cy="1143000"/>
          </a:xfrm>
        </p:spPr>
        <p:txBody>
          <a:bodyPr>
            <a:normAutofit/>
          </a:bodyPr>
          <a:lstStyle/>
          <a:p>
            <a:r>
              <a:rPr lang="en-US" dirty="0" smtClean="0">
                <a:solidFill>
                  <a:schemeClr val="bg1"/>
                </a:solidFill>
              </a:rPr>
              <a:t>Discussion</a:t>
            </a:r>
            <a:endParaRPr lang="en-US"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358337918"/>
              </p:ext>
            </p:extLst>
          </p:nvPr>
        </p:nvGraphicFramePr>
        <p:xfrm>
          <a:off x="755576" y="2544032"/>
          <a:ext cx="7488832" cy="3765288"/>
        </p:xfrm>
        <a:graphic>
          <a:graphicData uri="http://schemas.openxmlformats.org/drawingml/2006/table">
            <a:tbl>
              <a:tblPr firstRow="1" bandRow="1">
                <a:tableStyleId>{21E4AEA4-8DFA-4A89-87EB-49C32662AFE0}</a:tableStyleId>
              </a:tblPr>
              <a:tblGrid>
                <a:gridCol w="3744416"/>
                <a:gridCol w="3744416"/>
              </a:tblGrid>
              <a:tr h="465170">
                <a:tc>
                  <a:txBody>
                    <a:bodyPr/>
                    <a:lstStyle/>
                    <a:p>
                      <a:pPr algn="ctr"/>
                      <a:r>
                        <a:rPr lang="pt-BR" sz="2000" dirty="0" err="1" smtClean="0"/>
                        <a:t>Only</a:t>
                      </a:r>
                      <a:r>
                        <a:rPr lang="pt-BR" sz="2000" baseline="0" dirty="0" smtClean="0"/>
                        <a:t> </a:t>
                      </a:r>
                      <a:r>
                        <a:rPr lang="pt-BR" sz="2000" baseline="0" dirty="0" err="1" smtClean="0"/>
                        <a:t>nutritional</a:t>
                      </a:r>
                      <a:r>
                        <a:rPr lang="pt-BR" sz="2000" baseline="0" dirty="0" smtClean="0"/>
                        <a:t> </a:t>
                      </a:r>
                      <a:r>
                        <a:rPr lang="pt-BR" sz="2000" baseline="0" dirty="0" err="1" smtClean="0"/>
                        <a:t>guidelines</a:t>
                      </a:r>
                      <a:r>
                        <a:rPr lang="pt-BR" sz="2000" baseline="0" dirty="0" smtClean="0"/>
                        <a:t> </a:t>
                      </a:r>
                      <a:endParaRPr lang="pt-BR" sz="2000" dirty="0"/>
                    </a:p>
                  </a:txBody>
                  <a:tcPr anchor="ctr"/>
                </a:tc>
                <a:tc>
                  <a:txBody>
                    <a:bodyPr/>
                    <a:lstStyle/>
                    <a:p>
                      <a:pPr algn="ctr"/>
                      <a:r>
                        <a:rPr lang="pt-BR" sz="2000" dirty="0" err="1" smtClean="0"/>
                        <a:t>With</a:t>
                      </a:r>
                      <a:r>
                        <a:rPr lang="pt-BR" sz="2000" baseline="0" dirty="0" smtClean="0"/>
                        <a:t> </a:t>
                      </a:r>
                      <a:r>
                        <a:rPr lang="pt-BR" sz="2000" baseline="0" dirty="0" err="1" smtClean="0"/>
                        <a:t>food</a:t>
                      </a:r>
                      <a:r>
                        <a:rPr lang="pt-BR" sz="2000" baseline="0" dirty="0" smtClean="0"/>
                        <a:t> </a:t>
                      </a:r>
                      <a:r>
                        <a:rPr lang="pt-BR" sz="2000" baseline="0" dirty="0" err="1" smtClean="0"/>
                        <a:t>plan</a:t>
                      </a:r>
                      <a:r>
                        <a:rPr lang="pt-BR" sz="2000" baseline="0" dirty="0" smtClean="0"/>
                        <a:t> </a:t>
                      </a:r>
                      <a:endParaRPr lang="pt-BR" sz="2000" dirty="0"/>
                    </a:p>
                  </a:txBody>
                  <a:tcPr anchor="ctr"/>
                </a:tc>
              </a:tr>
              <a:tr h="465170">
                <a:tc>
                  <a:txBody>
                    <a:bodyPr/>
                    <a:lstStyle/>
                    <a:p>
                      <a:pPr marL="285750" indent="-285750" algn="ctr">
                        <a:buFont typeface="Wingdings" pitchFamily="2" charset="2"/>
                        <a:buChar char="ü"/>
                      </a:pPr>
                      <a:r>
                        <a:rPr lang="pt-BR" dirty="0" err="1" smtClean="0"/>
                        <a:t>Timmerman</a:t>
                      </a:r>
                      <a:r>
                        <a:rPr lang="pt-BR" dirty="0" smtClean="0"/>
                        <a:t> &amp; Brown (2012)</a:t>
                      </a:r>
                      <a:r>
                        <a:rPr lang="pt-BR" baseline="0" dirty="0" smtClean="0"/>
                        <a:t> </a:t>
                      </a:r>
                      <a:endParaRPr lang="pt-BR" dirty="0"/>
                    </a:p>
                  </a:txBody>
                  <a:tcPr anchor="ctr"/>
                </a:tc>
                <a:tc>
                  <a:txBody>
                    <a:bodyPr/>
                    <a:lstStyle/>
                    <a:p>
                      <a:pPr marL="285750" indent="-285750" algn="ctr">
                        <a:buFont typeface="Wingdings" pitchFamily="2" charset="2"/>
                        <a:buChar char="ü"/>
                      </a:pPr>
                      <a:r>
                        <a:rPr lang="pt-BR" dirty="0" err="1" smtClean="0"/>
                        <a:t>Lilis</a:t>
                      </a:r>
                      <a:r>
                        <a:rPr lang="pt-BR" baseline="0" dirty="0" smtClean="0"/>
                        <a:t> et al. (2016) </a:t>
                      </a:r>
                      <a:endParaRPr lang="pt-BR" dirty="0"/>
                    </a:p>
                  </a:txBody>
                  <a:tcPr anchor="ctr"/>
                </a:tc>
              </a:tr>
              <a:tr h="465170">
                <a:tc>
                  <a:txBody>
                    <a:bodyPr/>
                    <a:lstStyle/>
                    <a:p>
                      <a:pPr marL="285750" indent="-285750" algn="ctr">
                        <a:buFont typeface="Wingdings" pitchFamily="2" charset="2"/>
                        <a:buChar char="ü"/>
                      </a:pPr>
                      <a:r>
                        <a:rPr lang="pt-BR" dirty="0" err="1" smtClean="0"/>
                        <a:t>Mantzios</a:t>
                      </a:r>
                      <a:r>
                        <a:rPr lang="pt-BR" dirty="0" smtClean="0"/>
                        <a:t> &amp; Wilson (2014) </a:t>
                      </a:r>
                      <a:endParaRPr lang="pt-BR" dirty="0"/>
                    </a:p>
                  </a:txBody>
                  <a:tcPr anchor="ctr"/>
                </a:tc>
                <a:tc>
                  <a:txBody>
                    <a:bodyPr/>
                    <a:lstStyle/>
                    <a:p>
                      <a:pPr marL="285750" indent="-285750" algn="ctr">
                        <a:buFont typeface="Wingdings" pitchFamily="2" charset="2"/>
                        <a:buChar char="ü"/>
                      </a:pPr>
                      <a:r>
                        <a:rPr lang="pt-BR" dirty="0" err="1" smtClean="0"/>
                        <a:t>Niemier</a:t>
                      </a:r>
                      <a:r>
                        <a:rPr lang="pt-BR" baseline="0" dirty="0" smtClean="0"/>
                        <a:t> et al. (2012) </a:t>
                      </a:r>
                      <a:endParaRPr lang="pt-BR" dirty="0"/>
                    </a:p>
                  </a:txBody>
                  <a:tcPr anchor="ctr"/>
                </a:tc>
              </a:tr>
              <a:tr h="509098">
                <a:tc>
                  <a:txBody>
                    <a:bodyPr/>
                    <a:lstStyle/>
                    <a:p>
                      <a:pPr marL="285750" indent="-285750" algn="ctr">
                        <a:buFont typeface="Courier New" pitchFamily="49" charset="0"/>
                        <a:buChar char="o"/>
                      </a:pPr>
                      <a:r>
                        <a:rPr lang="pt-BR" dirty="0" smtClean="0"/>
                        <a:t>Miller et al. (2012) – MB-EAT-D</a:t>
                      </a:r>
                      <a:endParaRPr lang="pt-BR" dirty="0"/>
                    </a:p>
                  </a:txBody>
                  <a:tcPr anchor="ctr"/>
                </a:tc>
                <a:tc>
                  <a:txBody>
                    <a:bodyPr/>
                    <a:lstStyle/>
                    <a:p>
                      <a:pPr marL="285750" indent="-285750" algn="ctr">
                        <a:buFont typeface="Wingdings" pitchFamily="2" charset="2"/>
                        <a:buChar char="ü"/>
                      </a:pPr>
                      <a:r>
                        <a:rPr lang="pt-BR" dirty="0" err="1" smtClean="0"/>
                        <a:t>Tapper</a:t>
                      </a:r>
                      <a:r>
                        <a:rPr lang="pt-BR" dirty="0" smtClean="0"/>
                        <a:t> et al. (2009) </a:t>
                      </a:r>
                      <a:endParaRPr lang="pt-BR" dirty="0"/>
                    </a:p>
                  </a:txBody>
                  <a:tcPr anchor="ctr"/>
                </a:tc>
              </a:tr>
              <a:tr h="465170">
                <a:tc>
                  <a:txBody>
                    <a:bodyPr/>
                    <a:lstStyle/>
                    <a:p>
                      <a:pPr marL="285750" indent="-285750" algn="ctr">
                        <a:buFont typeface="Courier New" pitchFamily="49" charset="0"/>
                        <a:buChar char="o"/>
                      </a:pPr>
                      <a:r>
                        <a:rPr lang="pt-BR" dirty="0" err="1" smtClean="0"/>
                        <a:t>Daubernmier</a:t>
                      </a:r>
                      <a:r>
                        <a:rPr lang="pt-BR" baseline="0" dirty="0" smtClean="0"/>
                        <a:t> et al. (2011) </a:t>
                      </a:r>
                      <a:endParaRPr lang="pt-BR" dirty="0"/>
                    </a:p>
                  </a:txBody>
                  <a:tcPr anchor="ctr"/>
                </a:tc>
                <a:tc>
                  <a:txBody>
                    <a:bodyPr/>
                    <a:lstStyle/>
                    <a:p>
                      <a:pPr marL="285750" marR="0" indent="-28575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pt-BR" dirty="0" err="1" smtClean="0"/>
                        <a:t>Chung</a:t>
                      </a:r>
                      <a:r>
                        <a:rPr lang="pt-BR" dirty="0" smtClean="0"/>
                        <a:t> et al. (2015)</a:t>
                      </a:r>
                    </a:p>
                  </a:txBody>
                  <a:tcPr anchor="ctr"/>
                </a:tc>
              </a:tr>
              <a:tr h="465170">
                <a:tc>
                  <a:txBody>
                    <a:bodyPr/>
                    <a:lstStyle/>
                    <a:p>
                      <a:pPr marL="285750" indent="-285750" algn="ctr">
                        <a:buFont typeface="Wingdings" pitchFamily="2" charset="2"/>
                        <a:buChar char="ü"/>
                      </a:pPr>
                      <a:r>
                        <a:rPr lang="pt-BR" dirty="0" smtClean="0"/>
                        <a:t>Daly et al. (2016) </a:t>
                      </a:r>
                      <a:endParaRPr lang="pt-BR" dirty="0"/>
                    </a:p>
                  </a:txBody>
                  <a:tcPr anchor="ctr"/>
                </a:tc>
                <a:tc>
                  <a:txBody>
                    <a:bodyPr/>
                    <a:lstStyle/>
                    <a:p>
                      <a:pPr marL="0" indent="0" algn="ctr">
                        <a:buFont typeface="Wingdings" pitchFamily="2" charset="2"/>
                        <a:buNone/>
                      </a:pPr>
                      <a:endParaRPr lang="pt-BR" dirty="0"/>
                    </a:p>
                  </a:txBody>
                  <a:tcPr anchor="ctr"/>
                </a:tc>
              </a:tr>
              <a:tr h="465170">
                <a:tc>
                  <a:txBody>
                    <a:bodyPr/>
                    <a:lstStyle/>
                    <a:p>
                      <a:pPr marL="285750" indent="-285750" algn="ctr">
                        <a:buFont typeface="Wingdings" pitchFamily="2" charset="2"/>
                        <a:buChar char="ü"/>
                      </a:pPr>
                      <a:r>
                        <a:rPr lang="pt-BR" dirty="0" err="1" smtClean="0"/>
                        <a:t>Dalen</a:t>
                      </a:r>
                      <a:r>
                        <a:rPr lang="pt-BR" dirty="0" smtClean="0"/>
                        <a:t> et al. (2010)</a:t>
                      </a:r>
                      <a:r>
                        <a:rPr lang="pt-BR" baseline="0" dirty="0" smtClean="0"/>
                        <a:t> </a:t>
                      </a:r>
                      <a:endParaRPr lang="pt-BR" dirty="0"/>
                    </a:p>
                  </a:txBody>
                  <a:tcPr anchor="ctr"/>
                </a:tc>
                <a:tc>
                  <a:txBody>
                    <a:bodyPr/>
                    <a:lstStyle/>
                    <a:p>
                      <a:pPr algn="ctr"/>
                      <a:endParaRPr lang="pt-BR" dirty="0"/>
                    </a:p>
                  </a:txBody>
                  <a:tcPr anchor="ctr"/>
                </a:tc>
              </a:tr>
              <a:tr h="465170">
                <a:tc>
                  <a:txBody>
                    <a:bodyPr/>
                    <a:lstStyle/>
                    <a:p>
                      <a:pPr marL="285750" marR="0" indent="-285750" algn="ctr" defTabSz="914400" rtl="0" eaLnBrk="1" fontAlgn="auto" latinLnBrk="0" hangingPunct="1">
                        <a:lnSpc>
                          <a:spcPct val="100000"/>
                        </a:lnSpc>
                        <a:spcBef>
                          <a:spcPts val="0"/>
                        </a:spcBef>
                        <a:spcAft>
                          <a:spcPts val="0"/>
                        </a:spcAft>
                        <a:buClrTx/>
                        <a:buSzTx/>
                        <a:buFont typeface="Wingdings" pitchFamily="2" charset="2"/>
                        <a:buChar char="ü"/>
                        <a:tabLst/>
                        <a:defRPr/>
                      </a:pPr>
                      <a:r>
                        <a:rPr lang="pt-BR" dirty="0" err="1" smtClean="0"/>
                        <a:t>Alberts</a:t>
                      </a:r>
                      <a:r>
                        <a:rPr lang="pt-BR" dirty="0" smtClean="0"/>
                        <a:t>, </a:t>
                      </a:r>
                      <a:r>
                        <a:rPr lang="pt-BR" dirty="0" err="1" smtClean="0"/>
                        <a:t>Mulkens</a:t>
                      </a:r>
                      <a:r>
                        <a:rPr lang="pt-BR" baseline="0" dirty="0" smtClean="0"/>
                        <a:t> &amp; </a:t>
                      </a:r>
                      <a:r>
                        <a:rPr lang="pt-BR" baseline="0" dirty="0" err="1" smtClean="0"/>
                        <a:t>Smeets</a:t>
                      </a:r>
                      <a:r>
                        <a:rPr lang="pt-BR" baseline="0" dirty="0" smtClean="0"/>
                        <a:t> (2010) </a:t>
                      </a:r>
                      <a:endParaRPr lang="pt-BR" dirty="0" smtClean="0"/>
                    </a:p>
                  </a:txBody>
                  <a:tcPr anchor="ctr"/>
                </a:tc>
                <a:tc>
                  <a:txBody>
                    <a:bodyPr/>
                    <a:lstStyle/>
                    <a:p>
                      <a:pPr algn="ctr"/>
                      <a:endParaRPr lang="pt-BR" dirty="0"/>
                    </a:p>
                  </a:txBody>
                  <a:tcPr anchor="ctr"/>
                </a:tc>
              </a:tr>
            </a:tbl>
          </a:graphicData>
        </a:graphic>
      </p:graphicFrame>
      <p:sp>
        <p:nvSpPr>
          <p:cNvPr id="9" name="Retângulo 8"/>
          <p:cNvSpPr/>
          <p:nvPr/>
        </p:nvSpPr>
        <p:spPr>
          <a:xfrm>
            <a:off x="395536" y="1628800"/>
            <a:ext cx="2952328" cy="50405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aixaDeTexto 9"/>
          <p:cNvSpPr txBox="1"/>
          <p:nvPr/>
        </p:nvSpPr>
        <p:spPr>
          <a:xfrm>
            <a:off x="251520" y="1660738"/>
            <a:ext cx="3240360" cy="400110"/>
          </a:xfrm>
          <a:prstGeom prst="rect">
            <a:avLst/>
          </a:prstGeom>
          <a:noFill/>
        </p:spPr>
        <p:txBody>
          <a:bodyPr wrap="square" rtlCol="0">
            <a:spAutoFit/>
          </a:bodyPr>
          <a:lstStyle/>
          <a:p>
            <a:pPr algn="ctr"/>
            <a:r>
              <a:rPr lang="en-US" sz="2000" b="1" dirty="0" smtClean="0">
                <a:solidFill>
                  <a:schemeClr val="bg1"/>
                </a:solidFill>
              </a:rPr>
              <a:t>With nutritional guidance</a:t>
            </a:r>
            <a:endParaRPr lang="en-US" sz="2000" b="1" dirty="0">
              <a:solidFill>
                <a:schemeClr val="bg1"/>
              </a:solidFill>
            </a:endParaRPr>
          </a:p>
        </p:txBody>
      </p:sp>
    </p:spTree>
    <p:extLst>
      <p:ext uri="{BB962C8B-B14F-4D97-AF65-F5344CB8AC3E}">
        <p14:creationId xmlns:p14="http://schemas.microsoft.com/office/powerpoint/2010/main" val="606745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457200" y="413792"/>
            <a:ext cx="8229600" cy="1143000"/>
          </a:xfrm>
        </p:spPr>
        <p:txBody>
          <a:bodyPr>
            <a:normAutofit fontScale="90000"/>
          </a:bodyPr>
          <a:lstStyle/>
          <a:p>
            <a:r>
              <a:rPr lang="en-US" sz="4900" dirty="0" smtClean="0">
                <a:solidFill>
                  <a:schemeClr val="bg1"/>
                </a:solidFill>
              </a:rPr>
              <a:t>Discussion</a:t>
            </a:r>
            <a:r>
              <a:rPr lang="en-US" dirty="0" smtClean="0">
                <a:solidFill>
                  <a:schemeClr val="bg1"/>
                </a:solidFill>
              </a:rPr>
              <a:t/>
            </a:r>
            <a:br>
              <a:rPr lang="en-US" dirty="0" smtClean="0">
                <a:solidFill>
                  <a:schemeClr val="bg1"/>
                </a:solidFill>
              </a:rPr>
            </a:br>
            <a:r>
              <a:rPr lang="en-US" sz="2200" dirty="0" smtClean="0">
                <a:solidFill>
                  <a:schemeClr val="bg1"/>
                </a:solidFill>
              </a:rPr>
              <a:t>Other measures</a:t>
            </a:r>
            <a:r>
              <a:rPr lang="en-US" dirty="0" smtClean="0">
                <a:solidFill>
                  <a:schemeClr val="bg1"/>
                </a:solidFill>
              </a:rPr>
              <a:t/>
            </a:r>
            <a:br>
              <a:rPr lang="en-US" dirty="0" smtClean="0">
                <a:solidFill>
                  <a:schemeClr val="bg1"/>
                </a:solidFill>
              </a:rPr>
            </a:br>
            <a:endParaRPr lang="en-US" sz="3100"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tângulo 2"/>
          <p:cNvSpPr/>
          <p:nvPr/>
        </p:nvSpPr>
        <p:spPr>
          <a:xfrm>
            <a:off x="251520" y="1700808"/>
            <a:ext cx="8568952" cy="576064"/>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ela 6"/>
          <p:cNvGraphicFramePr>
            <a:graphicFrameLocks noGrp="1"/>
          </p:cNvGraphicFramePr>
          <p:nvPr>
            <p:extLst>
              <p:ext uri="{D42A27DB-BD31-4B8C-83A1-F6EECF244321}">
                <p14:modId xmlns:p14="http://schemas.microsoft.com/office/powerpoint/2010/main" val="4045410758"/>
              </p:ext>
            </p:extLst>
          </p:nvPr>
        </p:nvGraphicFramePr>
        <p:xfrm>
          <a:off x="251520" y="1730504"/>
          <a:ext cx="8568952" cy="4794840"/>
        </p:xfrm>
        <a:graphic>
          <a:graphicData uri="http://schemas.openxmlformats.org/drawingml/2006/table">
            <a:tbl>
              <a:tblPr firstRow="1" bandRow="1">
                <a:tableStyleId>{5940675A-B579-460E-94D1-54222C63F5DA}</a:tableStyleId>
              </a:tblPr>
              <a:tblGrid>
                <a:gridCol w="1944216"/>
                <a:gridCol w="6624736"/>
              </a:tblGrid>
              <a:tr h="576064">
                <a:tc gridSpan="2">
                  <a:txBody>
                    <a:bodyPr/>
                    <a:lstStyle/>
                    <a:p>
                      <a:pPr algn="ctr"/>
                      <a:r>
                        <a:rPr lang="en-US" sz="2400" b="1" noProof="0" dirty="0" smtClean="0">
                          <a:solidFill>
                            <a:schemeClr val="bg1"/>
                          </a:solidFill>
                        </a:rPr>
                        <a:t>MINDFUL EATING</a:t>
                      </a:r>
                      <a:endParaRPr lang="en-US" sz="2400" b="1" noProof="0" dirty="0">
                        <a:solidFill>
                          <a:schemeClr val="bg1"/>
                        </a:solidFill>
                      </a:endParaRPr>
                    </a:p>
                  </a:txBody>
                  <a:tcPr anchor="ctr"/>
                </a:tc>
                <a:tc hMerge="1">
                  <a:txBody>
                    <a:bodyPr/>
                    <a:lstStyle/>
                    <a:p>
                      <a:endParaRPr lang="pt-BR" sz="1600" b="0" dirty="0"/>
                    </a:p>
                  </a:txBody>
                  <a:tcPr/>
                </a:tc>
              </a:tr>
              <a:tr h="432048">
                <a:tc>
                  <a:txBody>
                    <a:bodyPr/>
                    <a:lstStyle/>
                    <a:p>
                      <a:r>
                        <a:rPr lang="en-US" sz="1600" noProof="0" dirty="0" smtClean="0"/>
                        <a:t>Daly</a:t>
                      </a:r>
                      <a:r>
                        <a:rPr lang="en-US" sz="1600" baseline="0" noProof="0" dirty="0" smtClean="0"/>
                        <a:t> et al. (2016) </a:t>
                      </a:r>
                      <a:endParaRPr lang="en-US" sz="1600" b="0" noProof="0" dirty="0"/>
                    </a:p>
                  </a:txBody>
                  <a:tcPr/>
                </a:tc>
                <a:tc>
                  <a:txBody>
                    <a:bodyPr/>
                    <a:lstStyle/>
                    <a:p>
                      <a:r>
                        <a:rPr lang="en-US" sz="1600" u="sng" noProof="0" dirty="0" smtClean="0"/>
                        <a:t>Mindful</a:t>
                      </a:r>
                      <a:r>
                        <a:rPr lang="en-US" sz="1600" u="sng" baseline="0" noProof="0" dirty="0" smtClean="0"/>
                        <a:t> Attention Awareness Scale (</a:t>
                      </a:r>
                      <a:r>
                        <a:rPr lang="en-US" sz="1600" u="sng" noProof="0" dirty="0" smtClean="0"/>
                        <a:t>MASS)</a:t>
                      </a:r>
                      <a:endParaRPr lang="en-US" sz="1600" b="0" u="sng" noProof="0" dirty="0"/>
                    </a:p>
                  </a:txBody>
                  <a:tcPr/>
                </a:tc>
              </a:tr>
              <a:tr h="432048">
                <a:tc>
                  <a:txBody>
                    <a:bodyPr/>
                    <a:lstStyle/>
                    <a:p>
                      <a:r>
                        <a:rPr lang="en-US" sz="1600" noProof="0" dirty="0" smtClean="0"/>
                        <a:t>Chung et al. (2015) </a:t>
                      </a:r>
                      <a:endParaRPr lang="en-US" sz="1600" noProof="0" dirty="0"/>
                    </a:p>
                  </a:txBody>
                  <a:tcPr/>
                </a:tc>
                <a:tc>
                  <a:txBody>
                    <a:bodyPr/>
                    <a:lstStyle/>
                    <a:p>
                      <a:r>
                        <a:rPr lang="en-US" sz="1600" noProof="0" dirty="0" smtClean="0"/>
                        <a:t>Mindful Eatin</a:t>
                      </a:r>
                      <a:r>
                        <a:rPr lang="en-US" sz="1600" baseline="0" noProof="0" dirty="0" smtClean="0"/>
                        <a:t>g Questionnaire (</a:t>
                      </a:r>
                      <a:r>
                        <a:rPr lang="en-US" sz="1600" baseline="0" noProof="0" dirty="0" err="1" smtClean="0"/>
                        <a:t>MEQ</a:t>
                      </a:r>
                      <a:r>
                        <a:rPr lang="en-US" sz="1600" baseline="0" noProof="0" dirty="0" smtClean="0"/>
                        <a:t>) </a:t>
                      </a:r>
                      <a:endParaRPr lang="en-US" sz="1600" noProof="0" dirty="0"/>
                    </a:p>
                  </a:txBody>
                  <a:tcPr/>
                </a:tc>
              </a:tr>
              <a:tr h="432048">
                <a:tc>
                  <a:txBody>
                    <a:bodyPr/>
                    <a:lstStyle/>
                    <a:p>
                      <a:r>
                        <a:rPr lang="en-US" sz="1600" noProof="0" dirty="0" smtClean="0"/>
                        <a:t>Miller et al.</a:t>
                      </a:r>
                      <a:r>
                        <a:rPr lang="en-US" sz="1600" baseline="0" noProof="0" dirty="0" smtClean="0"/>
                        <a:t> (2012) </a:t>
                      </a:r>
                      <a:endParaRPr lang="en-US" sz="1600" noProof="0" dirty="0"/>
                    </a:p>
                  </a:txBody>
                  <a:tcPr/>
                </a:tc>
                <a:tc>
                  <a:txBody>
                    <a:bodyPr/>
                    <a:lstStyle/>
                    <a:p>
                      <a:r>
                        <a:rPr lang="en-US" sz="1600" noProof="0" dirty="0" smtClean="0"/>
                        <a:t>Metabolic,</a:t>
                      </a:r>
                      <a:r>
                        <a:rPr lang="en-US" sz="1600" baseline="0" noProof="0" dirty="0" smtClean="0"/>
                        <a:t> dietary, and physical activity measures </a:t>
                      </a:r>
                      <a:endParaRPr lang="en-US" sz="1600" noProof="0" dirty="0"/>
                    </a:p>
                  </a:txBody>
                  <a:tcPr/>
                </a:tc>
              </a:tr>
              <a:tr h="936104">
                <a:tc>
                  <a:txBody>
                    <a:bodyPr/>
                    <a:lstStyle/>
                    <a:p>
                      <a:r>
                        <a:rPr lang="en-US" sz="1600" noProof="0" dirty="0" smtClean="0"/>
                        <a:t>Timmerman &amp; Brown (2012)</a:t>
                      </a:r>
                      <a:endParaRPr lang="en-US" sz="1600" noProof="0" dirty="0"/>
                    </a:p>
                  </a:txBody>
                  <a:tcPr/>
                </a:tc>
                <a:tc>
                  <a:txBody>
                    <a:bodyPr/>
                    <a:lstStyle/>
                    <a:p>
                      <a:r>
                        <a:rPr lang="en-US" sz="1600" noProof="0" dirty="0" smtClean="0"/>
                        <a:t>-Dietary intake</a:t>
                      </a:r>
                      <a:r>
                        <a:rPr lang="en-US" sz="1600" baseline="0" noProof="0" dirty="0" smtClean="0"/>
                        <a:t> (24 h dietary recalls),  </a:t>
                      </a:r>
                      <a:r>
                        <a:rPr lang="en-US" sz="1600" u="sng" baseline="0" noProof="0" dirty="0" smtClean="0"/>
                        <a:t>Emotional Eating Scale (EES), </a:t>
                      </a:r>
                      <a:r>
                        <a:rPr lang="en-US" sz="1600" baseline="0" noProof="0" dirty="0" smtClean="0"/>
                        <a:t>Self-efficacy for Eating Behaviors  Scale (</a:t>
                      </a:r>
                      <a:r>
                        <a:rPr lang="en-US" sz="1600" baseline="0" noProof="0" dirty="0" err="1" smtClean="0"/>
                        <a:t>SEEBS</a:t>
                      </a:r>
                      <a:r>
                        <a:rPr lang="en-US" sz="1600" baseline="0" noProof="0" dirty="0" smtClean="0"/>
                        <a:t>), Barriers to Weight Management in Restaurant Eating  (</a:t>
                      </a:r>
                      <a:r>
                        <a:rPr lang="en-US" sz="1600" baseline="0" noProof="0" dirty="0" err="1" smtClean="0"/>
                        <a:t>BarriersRE</a:t>
                      </a:r>
                      <a:r>
                        <a:rPr lang="en-US" sz="1600" baseline="0" noProof="0" dirty="0" smtClean="0"/>
                        <a:t>)</a:t>
                      </a:r>
                      <a:endParaRPr lang="en-US" sz="1600" noProof="0" dirty="0"/>
                    </a:p>
                  </a:txBody>
                  <a:tcPr/>
                </a:tc>
              </a:tr>
              <a:tr h="1296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err="1" smtClean="0"/>
                        <a:t>Dallen</a:t>
                      </a:r>
                      <a:r>
                        <a:rPr lang="en-US" sz="1600" noProof="0" dirty="0" smtClean="0"/>
                        <a:t> et al. (2010) </a:t>
                      </a:r>
                    </a:p>
                    <a:p>
                      <a:endParaRPr lang="en-US" sz="1600" noProof="0" dirty="0"/>
                    </a:p>
                  </a:txBody>
                  <a:tcPr/>
                </a:tc>
                <a:tc>
                  <a:txBody>
                    <a:bodyPr/>
                    <a:lstStyle/>
                    <a:p>
                      <a:r>
                        <a:rPr lang="en-US" sz="1600" noProof="0" dirty="0" smtClean="0"/>
                        <a:t>Three</a:t>
                      </a:r>
                      <a:r>
                        <a:rPr lang="en-US" sz="1600" baseline="0" noProof="0" dirty="0" smtClean="0"/>
                        <a:t> Factor Eating Questionnaire (</a:t>
                      </a:r>
                      <a:r>
                        <a:rPr lang="en-US" sz="1600" baseline="0" noProof="0" dirty="0" err="1" smtClean="0"/>
                        <a:t>TFEQ</a:t>
                      </a:r>
                      <a:r>
                        <a:rPr lang="en-US" sz="1600" baseline="0" noProof="0" dirty="0" smtClean="0"/>
                        <a:t>) , Binge Eating Scale (BES), Beck Depression Inventory  (</a:t>
                      </a:r>
                      <a:r>
                        <a:rPr lang="en-US" sz="1600" baseline="0" noProof="0" dirty="0" err="1" smtClean="0"/>
                        <a:t>BDI</a:t>
                      </a:r>
                      <a:r>
                        <a:rPr lang="en-US" sz="1600" baseline="0" noProof="0" dirty="0" smtClean="0"/>
                        <a:t>) , Beck Anxiety Inventory (BAI), Perceived Stress Scale (PSS),Positive and Negative Affect Schedule (</a:t>
                      </a:r>
                      <a:r>
                        <a:rPr lang="en-US" sz="1600" baseline="0" noProof="0" dirty="0" err="1" smtClean="0"/>
                        <a:t>PANAS</a:t>
                      </a:r>
                      <a:r>
                        <a:rPr lang="en-US" sz="1600" baseline="0" noProof="0" dirty="0" smtClean="0"/>
                        <a:t>), </a:t>
                      </a:r>
                      <a:r>
                        <a:rPr lang="en-US" sz="1600" noProof="0" dirty="0" err="1" smtClean="0"/>
                        <a:t>Kentuchy</a:t>
                      </a:r>
                      <a:r>
                        <a:rPr lang="en-US" sz="1600" noProof="0" dirty="0" smtClean="0"/>
                        <a:t> Inventory of Mindfulness Skills (</a:t>
                      </a:r>
                      <a:r>
                        <a:rPr lang="en-US" sz="1600" noProof="0" dirty="0" err="1" smtClean="0"/>
                        <a:t>KIMS</a:t>
                      </a:r>
                      <a:r>
                        <a:rPr lang="en-US" sz="1600" noProof="0" dirty="0" smtClean="0"/>
                        <a:t>)</a:t>
                      </a:r>
                      <a:r>
                        <a:rPr lang="en-US" sz="1600" baseline="0" noProof="0" dirty="0" smtClean="0"/>
                        <a:t>, Inflammation markers </a:t>
                      </a:r>
                      <a:endParaRPr lang="en-US" sz="1600" noProof="0" dirty="0" smtClean="0"/>
                    </a:p>
                  </a:txBody>
                  <a:tcPr/>
                </a:tc>
              </a:tr>
              <a:tr h="690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rPr>
                        <a:t>Kidd</a:t>
                      </a:r>
                      <a:r>
                        <a:rPr lang="en-US" sz="1600" baseline="0" noProof="0" dirty="0" smtClean="0">
                          <a:solidFill>
                            <a:schemeClr val="tx1"/>
                          </a:solidFill>
                        </a:rPr>
                        <a:t> et al. (2013) </a:t>
                      </a:r>
                    </a:p>
                    <a:p>
                      <a:endParaRPr lang="en-US" sz="1600" noProof="0" dirty="0"/>
                    </a:p>
                  </a:txBody>
                  <a:tcPr/>
                </a:tc>
                <a:tc>
                  <a:txBody>
                    <a:bodyPr/>
                    <a:lstStyle/>
                    <a:p>
                      <a:r>
                        <a:rPr lang="en-US" sz="1600" noProof="0" dirty="0" smtClean="0">
                          <a:solidFill>
                            <a:schemeClr val="tx1"/>
                          </a:solidFill>
                        </a:rPr>
                        <a:t>Weight Efficacy Lifestyle Questionnaire (</a:t>
                      </a:r>
                      <a:r>
                        <a:rPr lang="en-US" sz="1600" noProof="0" dirty="0" err="1" smtClean="0">
                          <a:solidFill>
                            <a:schemeClr val="tx1"/>
                          </a:solidFill>
                        </a:rPr>
                        <a:t>WEL</a:t>
                      </a:r>
                      <a:r>
                        <a:rPr lang="en-US" sz="1600" noProof="0" dirty="0" smtClean="0">
                          <a:solidFill>
                            <a:schemeClr val="tx1"/>
                          </a:solidFill>
                        </a:rPr>
                        <a:t>) , Mindful Eating Questionnaire</a:t>
                      </a:r>
                      <a:r>
                        <a:rPr lang="en-US" sz="1600" baseline="0" noProof="0" dirty="0" smtClean="0">
                          <a:solidFill>
                            <a:schemeClr val="tx1"/>
                          </a:solidFill>
                        </a:rPr>
                        <a:t> (</a:t>
                      </a:r>
                      <a:r>
                        <a:rPr lang="en-US" sz="1600" baseline="0" noProof="0" dirty="0" err="1" smtClean="0">
                          <a:solidFill>
                            <a:schemeClr val="tx1"/>
                          </a:solidFill>
                        </a:rPr>
                        <a:t>MEQ</a:t>
                      </a:r>
                      <a:r>
                        <a:rPr lang="en-US" sz="1600" baseline="0" noProof="0" dirty="0" smtClean="0">
                          <a:solidFill>
                            <a:schemeClr val="tx1"/>
                          </a:solidFill>
                        </a:rPr>
                        <a:t>), Center of Epidemiologic Studies Depression Scale (</a:t>
                      </a:r>
                      <a:r>
                        <a:rPr lang="en-US" sz="1600" baseline="0" noProof="0" dirty="0" err="1" smtClean="0">
                          <a:solidFill>
                            <a:schemeClr val="tx1"/>
                          </a:solidFill>
                        </a:rPr>
                        <a:t>CED</a:t>
                      </a:r>
                      <a:r>
                        <a:rPr lang="en-US" sz="1600" baseline="0" noProof="0" dirty="0" smtClean="0">
                          <a:solidFill>
                            <a:schemeClr val="tx1"/>
                          </a:solidFill>
                        </a:rPr>
                        <a:t>-S)</a:t>
                      </a:r>
                      <a:endParaRPr lang="en-US" sz="1600" noProof="0" dirty="0" smtClean="0"/>
                    </a:p>
                  </a:txBody>
                  <a:tcPr/>
                </a:tc>
              </a:tr>
            </a:tbl>
          </a:graphicData>
        </a:graphic>
      </p:graphicFrame>
    </p:spTree>
    <p:extLst>
      <p:ext uri="{BB962C8B-B14F-4D97-AF65-F5344CB8AC3E}">
        <p14:creationId xmlns:p14="http://schemas.microsoft.com/office/powerpoint/2010/main" val="3455820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2924944"/>
            <a:ext cx="7772400" cy="1470025"/>
          </a:xfrm>
        </p:spPr>
        <p:txBody>
          <a:bodyPr>
            <a:normAutofit fontScale="90000"/>
          </a:bodyPr>
          <a:lstStyle/>
          <a:p>
            <a:r>
              <a:rPr lang="en-US" b="1" dirty="0"/>
              <a:t>Mindfulness, Acceptance and Commitment Therapy </a:t>
            </a:r>
            <a:r>
              <a:rPr lang="en-US" b="1" dirty="0" smtClean="0"/>
              <a:t>and Nutrition</a:t>
            </a:r>
            <a:endParaRPr lang="pt-BR" b="1" dirty="0"/>
          </a:p>
        </p:txBody>
      </p:sp>
      <p:sp>
        <p:nvSpPr>
          <p:cNvPr id="3" name="Subtítulo 2"/>
          <p:cNvSpPr>
            <a:spLocks noGrp="1"/>
          </p:cNvSpPr>
          <p:nvPr>
            <p:ph type="subTitle" idx="1"/>
          </p:nvPr>
        </p:nvSpPr>
        <p:spPr>
          <a:xfrm>
            <a:off x="1331640" y="4988768"/>
            <a:ext cx="6400800" cy="1752600"/>
          </a:xfrm>
        </p:spPr>
        <p:txBody>
          <a:bodyPr>
            <a:normAutofit/>
          </a:bodyPr>
          <a:lstStyle/>
          <a:p>
            <a:r>
              <a:rPr lang="pt-BR" sz="2600" dirty="0" smtClean="0">
                <a:solidFill>
                  <a:schemeClr val="tx1"/>
                </a:solidFill>
              </a:rPr>
              <a:t>Vivian Costa Resende Cunha</a:t>
            </a:r>
          </a:p>
          <a:p>
            <a:r>
              <a:rPr lang="pt-BR" sz="2600" dirty="0" smtClean="0">
                <a:solidFill>
                  <a:schemeClr val="tx1"/>
                </a:solidFill>
              </a:rPr>
              <a:t>Sônia Maria Mello Neves</a:t>
            </a:r>
          </a:p>
          <a:p>
            <a:r>
              <a:rPr lang="pt-BR" sz="2600" dirty="0" smtClean="0">
                <a:solidFill>
                  <a:schemeClr val="tx1"/>
                </a:solidFill>
              </a:rPr>
              <a:t>(PUC-GO,  Brasil) </a:t>
            </a:r>
          </a:p>
          <a:p>
            <a:endParaRPr lang="pt-BR" dirty="0" smtClean="0">
              <a:solidFill>
                <a:schemeClr val="tx1"/>
              </a:solidFill>
            </a:endParaRPr>
          </a:p>
        </p:txBody>
      </p:sp>
      <p:sp>
        <p:nvSpPr>
          <p:cNvPr id="9" name="Quadro 8"/>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591" y="5149953"/>
            <a:ext cx="1095129" cy="1303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5231484"/>
            <a:ext cx="1343794" cy="1149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71800" y="116632"/>
            <a:ext cx="3600400" cy="2507288"/>
          </a:xfrm>
          <a:prstGeom prst="rect">
            <a:avLst/>
          </a:prstGeom>
        </p:spPr>
      </p:pic>
    </p:spTree>
    <p:extLst>
      <p:ext uri="{BB962C8B-B14F-4D97-AF65-F5344CB8AC3E}">
        <p14:creationId xmlns:p14="http://schemas.microsoft.com/office/powerpoint/2010/main" val="15587314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75518" y="404663"/>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437182" y="274637"/>
            <a:ext cx="8229600" cy="1143000"/>
          </a:xfrm>
        </p:spPr>
        <p:txBody>
          <a:bodyPr>
            <a:normAutofit/>
          </a:bodyPr>
          <a:lstStyle/>
          <a:p>
            <a:r>
              <a:rPr lang="en-US" dirty="0" smtClean="0">
                <a:solidFill>
                  <a:schemeClr val="bg1"/>
                </a:solidFill>
              </a:rPr>
              <a:t>Discussion</a:t>
            </a:r>
            <a:br>
              <a:rPr lang="en-US" dirty="0" smtClean="0">
                <a:solidFill>
                  <a:schemeClr val="bg1"/>
                </a:solidFill>
              </a:rPr>
            </a:br>
            <a:r>
              <a:rPr lang="en-US" sz="2000" dirty="0" smtClean="0">
                <a:solidFill>
                  <a:schemeClr val="bg1"/>
                </a:solidFill>
              </a:rPr>
              <a:t>Other measures</a:t>
            </a:r>
            <a:endParaRPr lang="en-US" sz="3100" dirty="0">
              <a:solidFill>
                <a:schemeClr val="bg1"/>
              </a:solidFill>
            </a:endParaRPr>
          </a:p>
        </p:txBody>
      </p:sp>
      <p:sp>
        <p:nvSpPr>
          <p:cNvPr id="5" name="Quadro 4"/>
          <p:cNvSpPr/>
          <p:nvPr/>
        </p:nvSpPr>
        <p:spPr>
          <a:xfrm>
            <a:off x="-920626" y="-963489"/>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Retângulo 2"/>
          <p:cNvSpPr/>
          <p:nvPr/>
        </p:nvSpPr>
        <p:spPr>
          <a:xfrm>
            <a:off x="231502" y="1772815"/>
            <a:ext cx="8640960" cy="648072"/>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ela 6"/>
          <p:cNvGraphicFramePr>
            <a:graphicFrameLocks noGrp="1"/>
          </p:cNvGraphicFramePr>
          <p:nvPr>
            <p:extLst>
              <p:ext uri="{D42A27DB-BD31-4B8C-83A1-F6EECF244321}">
                <p14:modId xmlns:p14="http://schemas.microsoft.com/office/powerpoint/2010/main" val="3539239826"/>
              </p:ext>
            </p:extLst>
          </p:nvPr>
        </p:nvGraphicFramePr>
        <p:xfrm>
          <a:off x="231502" y="1772816"/>
          <a:ext cx="8640960" cy="4032447"/>
        </p:xfrm>
        <a:graphic>
          <a:graphicData uri="http://schemas.openxmlformats.org/drawingml/2006/table">
            <a:tbl>
              <a:tblPr firstRow="1" bandRow="1">
                <a:tableStyleId>{5940675A-B579-460E-94D1-54222C63F5DA}</a:tableStyleId>
              </a:tblPr>
              <a:tblGrid>
                <a:gridCol w="1656184"/>
                <a:gridCol w="6984776"/>
              </a:tblGrid>
              <a:tr h="632351">
                <a:tc gridSpan="2">
                  <a:txBody>
                    <a:bodyPr/>
                    <a:lstStyle/>
                    <a:p>
                      <a:pPr algn="ctr"/>
                      <a:r>
                        <a:rPr lang="en-US" sz="2400" b="1" noProof="0" dirty="0" smtClean="0">
                          <a:solidFill>
                            <a:schemeClr val="bg1"/>
                          </a:solidFill>
                        </a:rPr>
                        <a:t>ACT</a:t>
                      </a:r>
                      <a:endParaRPr lang="en-US" sz="2400" b="1" noProof="0" dirty="0">
                        <a:solidFill>
                          <a:schemeClr val="bg1"/>
                        </a:solidFill>
                      </a:endParaRPr>
                    </a:p>
                  </a:txBody>
                  <a:tcPr anchor="ctr"/>
                </a:tc>
                <a:tc hMerge="1">
                  <a:txBody>
                    <a:bodyPr/>
                    <a:lstStyle/>
                    <a:p>
                      <a:endParaRPr lang="pt-BR"/>
                    </a:p>
                  </a:txBody>
                  <a:tcPr/>
                </a:tc>
              </a:tr>
              <a:tr h="663792">
                <a:tc>
                  <a:txBody>
                    <a:bodyPr/>
                    <a:lstStyle/>
                    <a:p>
                      <a:r>
                        <a:rPr lang="en-US" sz="1600" noProof="0" dirty="0" err="1" smtClean="0"/>
                        <a:t>Lilis</a:t>
                      </a:r>
                      <a:r>
                        <a:rPr lang="en-US" sz="1600" noProof="0" dirty="0" smtClean="0"/>
                        <a:t> et al. (2016) </a:t>
                      </a:r>
                      <a:endParaRPr lang="en-US" sz="1600" noProof="0" dirty="0"/>
                    </a:p>
                  </a:txBody>
                  <a:tcPr/>
                </a:tc>
                <a:tc>
                  <a:txBody>
                    <a:bodyPr/>
                    <a:lstStyle/>
                    <a:p>
                      <a:r>
                        <a:rPr lang="en-US" sz="1600" noProof="0" dirty="0" smtClean="0"/>
                        <a:t>Eating Inventory (measures</a:t>
                      </a:r>
                      <a:r>
                        <a:rPr lang="en-US" sz="1600" baseline="0" noProof="0" dirty="0" smtClean="0"/>
                        <a:t> of eating behavior  with three subscales– cognitive restraint, disinhibition, hunger)</a:t>
                      </a:r>
                      <a:endParaRPr lang="en-US" sz="1600" noProof="0" dirty="0"/>
                    </a:p>
                  </a:txBody>
                  <a:tcPr/>
                </a:tc>
              </a:tr>
              <a:tr h="720080">
                <a:tc>
                  <a:txBody>
                    <a:bodyPr/>
                    <a:lstStyle/>
                    <a:p>
                      <a:r>
                        <a:rPr lang="en-US" sz="1600" noProof="0" dirty="0" err="1" smtClean="0"/>
                        <a:t>Niemier</a:t>
                      </a:r>
                      <a:r>
                        <a:rPr lang="en-US" sz="1600" noProof="0" dirty="0" smtClean="0"/>
                        <a:t> et al.</a:t>
                      </a:r>
                      <a:r>
                        <a:rPr lang="en-US" sz="1600" baseline="0" noProof="0" dirty="0" smtClean="0"/>
                        <a:t> (2016) </a:t>
                      </a:r>
                      <a:endParaRPr lang="en-US" sz="1600" noProof="0" dirty="0"/>
                    </a:p>
                  </a:txBody>
                  <a:tcPr/>
                </a:tc>
                <a:tc>
                  <a:txBody>
                    <a:bodyPr/>
                    <a:lstStyle/>
                    <a:p>
                      <a:r>
                        <a:rPr lang="en-US" sz="1600" noProof="0" dirty="0" smtClean="0"/>
                        <a:t>Eating</a:t>
                      </a:r>
                      <a:r>
                        <a:rPr lang="en-US" sz="1600" baseline="0" noProof="0" dirty="0" smtClean="0"/>
                        <a:t> Inventory  - disinhibition, </a:t>
                      </a:r>
                      <a:r>
                        <a:rPr lang="en-US" sz="1600" noProof="0" dirty="0" smtClean="0"/>
                        <a:t>The Acceptance and Action Questionnaire for Weight</a:t>
                      </a:r>
                      <a:r>
                        <a:rPr lang="en-US" sz="1600" baseline="0" noProof="0" dirty="0" smtClean="0"/>
                        <a:t>-Related Difficulties (</a:t>
                      </a:r>
                      <a:r>
                        <a:rPr lang="en-US" sz="1600" baseline="0" noProof="0" dirty="0" err="1" smtClean="0"/>
                        <a:t>AAQW</a:t>
                      </a:r>
                      <a:r>
                        <a:rPr lang="en-US" sz="1600" baseline="0" noProof="0" dirty="0" smtClean="0"/>
                        <a:t>),</a:t>
                      </a:r>
                      <a:r>
                        <a:rPr lang="en-US" sz="1600" noProof="0" dirty="0" smtClean="0"/>
                        <a:t> Distress Tolerance</a:t>
                      </a:r>
                      <a:r>
                        <a:rPr lang="en-US" sz="1600" baseline="0" noProof="0" dirty="0" smtClean="0"/>
                        <a:t> Scale (DTS)</a:t>
                      </a:r>
                      <a:endParaRPr lang="en-US" sz="1600" noProof="0" dirty="0"/>
                    </a:p>
                  </a:txBody>
                  <a:tcPr/>
                </a:tc>
              </a:tr>
              <a:tr h="1080120">
                <a:tc>
                  <a:txBody>
                    <a:bodyPr/>
                    <a:lstStyle/>
                    <a:p>
                      <a:r>
                        <a:rPr lang="en-US" sz="1600" noProof="0" dirty="0" smtClean="0">
                          <a:solidFill>
                            <a:schemeClr val="tx1"/>
                          </a:solidFill>
                        </a:rPr>
                        <a:t>Forman et al. (2009) </a:t>
                      </a:r>
                      <a:endParaRPr lang="en-US" sz="1600" b="0" noProof="0" dirty="0">
                        <a:solidFill>
                          <a:schemeClr val="tx1"/>
                        </a:solidFill>
                      </a:endParaRPr>
                    </a:p>
                  </a:txBody>
                  <a:tcPr/>
                </a:tc>
                <a:tc>
                  <a:txBody>
                    <a:bodyPr/>
                    <a:lstStyle/>
                    <a:p>
                      <a:r>
                        <a:rPr lang="en-US" sz="1600" u="sng" noProof="0" dirty="0" smtClean="0">
                          <a:solidFill>
                            <a:schemeClr val="tx1"/>
                          </a:solidFill>
                        </a:rPr>
                        <a:t>Weight and Lifestyle Inventory (</a:t>
                      </a:r>
                      <a:r>
                        <a:rPr lang="en-US" sz="1600" u="sng" noProof="0" dirty="0" err="1" smtClean="0">
                          <a:solidFill>
                            <a:schemeClr val="tx1"/>
                          </a:solidFill>
                        </a:rPr>
                        <a:t>WALI</a:t>
                      </a:r>
                      <a:r>
                        <a:rPr lang="en-US" sz="1600" u="sng" noProof="0" dirty="0" smtClean="0">
                          <a:solidFill>
                            <a:schemeClr val="tx1"/>
                          </a:solidFill>
                        </a:rPr>
                        <a:t>),</a:t>
                      </a:r>
                      <a:r>
                        <a:rPr lang="en-US" sz="1600" u="sng" baseline="0" noProof="0" dirty="0" smtClean="0">
                          <a:solidFill>
                            <a:schemeClr val="tx1"/>
                          </a:solidFill>
                        </a:rPr>
                        <a:t> </a:t>
                      </a:r>
                      <a:r>
                        <a:rPr lang="en-US" sz="1600" noProof="0" dirty="0" smtClean="0">
                          <a:solidFill>
                            <a:schemeClr val="tx1"/>
                          </a:solidFill>
                        </a:rPr>
                        <a:t>Eating Inventory (</a:t>
                      </a:r>
                      <a:r>
                        <a:rPr lang="en-US" sz="1600" noProof="0" dirty="0" err="1" smtClean="0">
                          <a:solidFill>
                            <a:schemeClr val="tx1"/>
                          </a:solidFill>
                        </a:rPr>
                        <a:t>EI</a:t>
                      </a:r>
                      <a:r>
                        <a:rPr lang="en-US" sz="1600" noProof="0" dirty="0" smtClean="0">
                          <a:solidFill>
                            <a:schemeClr val="tx1"/>
                          </a:solidFill>
                        </a:rPr>
                        <a:t>) – disinhibition,</a:t>
                      </a:r>
                      <a:r>
                        <a:rPr lang="en-US" sz="1600" baseline="0" noProof="0" dirty="0" smtClean="0">
                          <a:solidFill>
                            <a:schemeClr val="tx1"/>
                          </a:solidFill>
                        </a:rPr>
                        <a:t> </a:t>
                      </a:r>
                      <a:r>
                        <a:rPr lang="en-US" sz="1600" noProof="0" dirty="0" smtClean="0">
                          <a:solidFill>
                            <a:schemeClr val="tx1"/>
                          </a:solidFill>
                        </a:rPr>
                        <a:t>Cognitive</a:t>
                      </a:r>
                      <a:r>
                        <a:rPr lang="en-US" sz="1600" baseline="0" noProof="0" dirty="0" smtClean="0">
                          <a:solidFill>
                            <a:schemeClr val="tx1"/>
                          </a:solidFill>
                        </a:rPr>
                        <a:t> Restraint Subscale (CRT), Dutch Eating Behaviors Questionnaire (</a:t>
                      </a:r>
                      <a:r>
                        <a:rPr lang="en-US" sz="1600" baseline="0" noProof="0" dirty="0" err="1" smtClean="0">
                          <a:solidFill>
                            <a:schemeClr val="tx1"/>
                          </a:solidFill>
                        </a:rPr>
                        <a:t>DEBQ</a:t>
                      </a:r>
                      <a:r>
                        <a:rPr lang="en-US" sz="1600" baseline="0" noProof="0" dirty="0" smtClean="0">
                          <a:solidFill>
                            <a:schemeClr val="tx1"/>
                          </a:solidFill>
                        </a:rPr>
                        <a:t>), Food-related acceptance and action questionnaire (</a:t>
                      </a:r>
                      <a:r>
                        <a:rPr lang="en-US" sz="1600" baseline="0" noProof="0" dirty="0" err="1" smtClean="0">
                          <a:solidFill>
                            <a:schemeClr val="tx1"/>
                          </a:solidFill>
                        </a:rPr>
                        <a:t>FAAQ</a:t>
                      </a:r>
                      <a:r>
                        <a:rPr lang="en-US" sz="1600" baseline="0" noProof="0" dirty="0" smtClean="0">
                          <a:solidFill>
                            <a:schemeClr val="tx1"/>
                          </a:solidFill>
                        </a:rPr>
                        <a:t>) , Philadelphia Mindfulness Scale (</a:t>
                      </a:r>
                      <a:r>
                        <a:rPr lang="en-US" sz="1600" baseline="0" noProof="0" dirty="0" err="1" smtClean="0">
                          <a:solidFill>
                            <a:schemeClr val="tx1"/>
                          </a:solidFill>
                        </a:rPr>
                        <a:t>PHLMS</a:t>
                      </a:r>
                      <a:r>
                        <a:rPr lang="en-US" sz="1600" baseline="0" noProof="0" dirty="0" smtClean="0">
                          <a:solidFill>
                            <a:schemeClr val="tx1"/>
                          </a:solidFill>
                        </a:rPr>
                        <a:t>)</a:t>
                      </a:r>
                      <a:endParaRPr lang="en-US" sz="1600" b="0" baseline="0" noProof="0" dirty="0" smtClean="0">
                        <a:solidFill>
                          <a:schemeClr val="tx1"/>
                        </a:solidFill>
                      </a:endParaRPr>
                    </a:p>
                  </a:txBody>
                  <a:tcPr/>
                </a:tc>
              </a:tr>
              <a:tr h="936104">
                <a:tc>
                  <a:txBody>
                    <a:bodyPr/>
                    <a:lstStyle/>
                    <a:p>
                      <a:r>
                        <a:rPr lang="en-US" sz="1600" noProof="0" dirty="0" smtClean="0">
                          <a:solidFill>
                            <a:schemeClr val="tx1"/>
                          </a:solidFill>
                        </a:rPr>
                        <a:t>Tapper et al. (2009) </a:t>
                      </a:r>
                      <a:endParaRPr lang="en-US" sz="1600" noProof="0" dirty="0">
                        <a:solidFill>
                          <a:schemeClr val="tx1"/>
                        </a:solidFill>
                      </a:endParaRPr>
                    </a:p>
                  </a:txBody>
                  <a:tcPr/>
                </a:tc>
                <a:tc>
                  <a:txBody>
                    <a:bodyPr/>
                    <a:lstStyle/>
                    <a:p>
                      <a:r>
                        <a:rPr lang="en-US" sz="1600" u="sng" noProof="0" dirty="0" smtClean="0">
                          <a:solidFill>
                            <a:schemeClr val="tx1"/>
                          </a:solidFill>
                        </a:rPr>
                        <a:t>Dutch Eating </a:t>
                      </a:r>
                      <a:r>
                        <a:rPr lang="en-US" sz="1600" u="sng" noProof="0" dirty="0" err="1" smtClean="0">
                          <a:solidFill>
                            <a:schemeClr val="tx1"/>
                          </a:solidFill>
                        </a:rPr>
                        <a:t>Behaviour</a:t>
                      </a:r>
                      <a:r>
                        <a:rPr lang="en-US" sz="1600" u="sng" noProof="0" dirty="0" smtClean="0">
                          <a:solidFill>
                            <a:schemeClr val="tx1"/>
                          </a:solidFill>
                        </a:rPr>
                        <a:t> Questionnaire (</a:t>
                      </a:r>
                      <a:r>
                        <a:rPr lang="en-US" sz="1600" u="sng" noProof="0" dirty="0" err="1" smtClean="0">
                          <a:solidFill>
                            <a:schemeClr val="tx1"/>
                          </a:solidFill>
                        </a:rPr>
                        <a:t>DEBQ</a:t>
                      </a:r>
                      <a:r>
                        <a:rPr lang="en-US" sz="1600" u="sng" noProof="0" dirty="0" smtClean="0">
                          <a:solidFill>
                            <a:schemeClr val="tx1"/>
                          </a:solidFill>
                        </a:rPr>
                        <a:t>) ,</a:t>
                      </a:r>
                      <a:r>
                        <a:rPr lang="en-US" sz="1600" u="sng" baseline="0" noProof="0" dirty="0" smtClean="0">
                          <a:solidFill>
                            <a:schemeClr val="tx1"/>
                          </a:solidFill>
                        </a:rPr>
                        <a:t> </a:t>
                      </a:r>
                      <a:r>
                        <a:rPr lang="en-US" sz="1600" u="sng" noProof="0" dirty="0" smtClean="0">
                          <a:solidFill>
                            <a:schemeClr val="tx1"/>
                          </a:solidFill>
                        </a:rPr>
                        <a:t>Emotional Eating Questionnaire (</a:t>
                      </a:r>
                      <a:r>
                        <a:rPr lang="en-US" sz="1600" u="sng" noProof="0" dirty="0" err="1" smtClean="0">
                          <a:solidFill>
                            <a:schemeClr val="tx1"/>
                          </a:solidFill>
                        </a:rPr>
                        <a:t>EEQ</a:t>
                      </a:r>
                      <a:r>
                        <a:rPr lang="en-US" sz="1600" u="sng" noProof="0" dirty="0" smtClean="0">
                          <a:solidFill>
                            <a:schemeClr val="tx1"/>
                          </a:solidFill>
                        </a:rPr>
                        <a:t>), </a:t>
                      </a:r>
                      <a:r>
                        <a:rPr lang="en-US" sz="1600" noProof="0" dirty="0" smtClean="0">
                          <a:solidFill>
                            <a:schemeClr val="tx1"/>
                          </a:solidFill>
                        </a:rPr>
                        <a:t>Binge</a:t>
                      </a:r>
                      <a:r>
                        <a:rPr lang="en-US" sz="1600" baseline="0" noProof="0" dirty="0" smtClean="0">
                          <a:solidFill>
                            <a:schemeClr val="tx1"/>
                          </a:solidFill>
                        </a:rPr>
                        <a:t> Eating Scale (BES) , </a:t>
                      </a:r>
                      <a:r>
                        <a:rPr lang="en-US" sz="1600" u="sng" noProof="0" dirty="0" smtClean="0">
                          <a:solidFill>
                            <a:schemeClr val="tx1"/>
                          </a:solidFill>
                        </a:rPr>
                        <a:t>Acceptance and Action Questionnaire (</a:t>
                      </a:r>
                      <a:r>
                        <a:rPr lang="en-US" sz="1600" u="sng" noProof="0" dirty="0" err="1" smtClean="0">
                          <a:solidFill>
                            <a:schemeClr val="tx1"/>
                          </a:solidFill>
                        </a:rPr>
                        <a:t>AAQ</a:t>
                      </a:r>
                      <a:r>
                        <a:rPr lang="en-US" sz="1600" u="sng" noProof="0" dirty="0" smtClean="0">
                          <a:solidFill>
                            <a:schemeClr val="tx1"/>
                          </a:solidFill>
                        </a:rPr>
                        <a:t>-II),</a:t>
                      </a:r>
                      <a:r>
                        <a:rPr lang="en-US" sz="1600" u="sng" baseline="0" noProof="0" dirty="0" smtClean="0">
                          <a:solidFill>
                            <a:schemeClr val="tx1"/>
                          </a:solidFill>
                        </a:rPr>
                        <a:t> Dietary adherence </a:t>
                      </a:r>
                      <a:endParaRPr lang="en-US" sz="1600" u="sng" noProof="0" dirty="0">
                        <a:solidFill>
                          <a:schemeClr val="tx1"/>
                        </a:solidFill>
                      </a:endParaRPr>
                    </a:p>
                  </a:txBody>
                  <a:tcPr/>
                </a:tc>
              </a:tr>
            </a:tbl>
          </a:graphicData>
        </a:graphic>
      </p:graphicFrame>
    </p:spTree>
    <p:extLst>
      <p:ext uri="{BB962C8B-B14F-4D97-AF65-F5344CB8AC3E}">
        <p14:creationId xmlns:p14="http://schemas.microsoft.com/office/powerpoint/2010/main" val="3570370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p:cNvSpPr/>
          <p:nvPr/>
        </p:nvSpPr>
        <p:spPr>
          <a:xfrm>
            <a:off x="323528" y="2348880"/>
            <a:ext cx="8496944" cy="648072"/>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normAutofit/>
          </a:bodyPr>
          <a:lstStyle/>
          <a:p>
            <a:r>
              <a:rPr lang="pt-BR" dirty="0" err="1" smtClean="0">
                <a:solidFill>
                  <a:schemeClr val="bg1"/>
                </a:solidFill>
              </a:rPr>
              <a:t>Discussion</a:t>
            </a:r>
            <a:endParaRPr lang="pt-BR" sz="3100"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graphicFrame>
        <p:nvGraphicFramePr>
          <p:cNvPr id="7" name="Tabela 6"/>
          <p:cNvGraphicFramePr>
            <a:graphicFrameLocks noGrp="1"/>
          </p:cNvGraphicFramePr>
          <p:nvPr>
            <p:extLst>
              <p:ext uri="{D42A27DB-BD31-4B8C-83A1-F6EECF244321}">
                <p14:modId xmlns:p14="http://schemas.microsoft.com/office/powerpoint/2010/main" val="3742940087"/>
              </p:ext>
            </p:extLst>
          </p:nvPr>
        </p:nvGraphicFramePr>
        <p:xfrm>
          <a:off x="323528" y="2348880"/>
          <a:ext cx="8496944" cy="2592288"/>
        </p:xfrm>
        <a:graphic>
          <a:graphicData uri="http://schemas.openxmlformats.org/drawingml/2006/table">
            <a:tbl>
              <a:tblPr firstRow="1" bandRow="1">
                <a:tableStyleId>{5940675A-B579-460E-94D1-54222C63F5DA}</a:tableStyleId>
              </a:tblPr>
              <a:tblGrid>
                <a:gridCol w="2339738"/>
                <a:gridCol w="6157206"/>
              </a:tblGrid>
              <a:tr h="643791">
                <a:tc gridSpan="2">
                  <a:txBody>
                    <a:bodyPr/>
                    <a:lstStyle/>
                    <a:p>
                      <a:pPr algn="ctr"/>
                      <a:r>
                        <a:rPr lang="en-US" sz="2400" b="1" noProof="0" dirty="0" smtClean="0">
                          <a:solidFill>
                            <a:schemeClr val="bg1"/>
                          </a:solidFill>
                        </a:rPr>
                        <a:t>MEDITATION TECHNIQUES</a:t>
                      </a:r>
                      <a:endParaRPr lang="en-US" sz="2400" b="1" noProof="0" dirty="0">
                        <a:solidFill>
                          <a:schemeClr val="bg1"/>
                        </a:solidFill>
                      </a:endParaRPr>
                    </a:p>
                  </a:txBody>
                  <a:tcPr anchor="ctr"/>
                </a:tc>
                <a:tc hMerge="1">
                  <a:txBody>
                    <a:bodyPr/>
                    <a:lstStyle/>
                    <a:p>
                      <a:endParaRPr lang="pt-BR" sz="1600" b="0" dirty="0"/>
                    </a:p>
                  </a:txBody>
                  <a:tcPr/>
                </a:tc>
              </a:tr>
              <a:tr h="508337">
                <a:tc>
                  <a:txBody>
                    <a:bodyPr/>
                    <a:lstStyle/>
                    <a:p>
                      <a:r>
                        <a:rPr lang="en-US" sz="1600" noProof="0" dirty="0" smtClean="0">
                          <a:solidFill>
                            <a:schemeClr val="tx1"/>
                          </a:solidFill>
                        </a:rPr>
                        <a:t>Alberts et al. (2010)</a:t>
                      </a:r>
                      <a:r>
                        <a:rPr lang="en-US" sz="1600" baseline="0" noProof="0" dirty="0" smtClean="0">
                          <a:solidFill>
                            <a:schemeClr val="tx1"/>
                          </a:solidFill>
                        </a:rPr>
                        <a:t> </a:t>
                      </a:r>
                      <a:endParaRPr lang="en-US" sz="1600" noProof="0" dirty="0">
                        <a:solidFill>
                          <a:schemeClr val="tx1"/>
                        </a:solidFill>
                      </a:endParaRPr>
                    </a:p>
                  </a:txBody>
                  <a:tcPr/>
                </a:tc>
                <a:tc>
                  <a:txBody>
                    <a:bodyPr/>
                    <a:lstStyle/>
                    <a:p>
                      <a:r>
                        <a:rPr lang="en-US" sz="1600" noProof="0" dirty="0" smtClean="0">
                          <a:solidFill>
                            <a:schemeClr val="tx1"/>
                          </a:solidFill>
                        </a:rPr>
                        <a:t>General Food Craving</a:t>
                      </a:r>
                      <a:r>
                        <a:rPr lang="en-US" sz="1600" baseline="0" noProof="0" dirty="0" smtClean="0">
                          <a:solidFill>
                            <a:schemeClr val="tx1"/>
                          </a:solidFill>
                        </a:rPr>
                        <a:t> Questionnaire (</a:t>
                      </a:r>
                      <a:r>
                        <a:rPr lang="en-US" sz="1600" baseline="0" noProof="0" dirty="0" err="1" smtClean="0">
                          <a:solidFill>
                            <a:schemeClr val="tx1"/>
                          </a:solidFill>
                        </a:rPr>
                        <a:t>GFCQ</a:t>
                      </a:r>
                      <a:r>
                        <a:rPr lang="en-US" sz="1600" baseline="0" noProof="0" dirty="0" smtClean="0">
                          <a:solidFill>
                            <a:schemeClr val="tx1"/>
                          </a:solidFill>
                        </a:rPr>
                        <a:t>) </a:t>
                      </a:r>
                      <a:endParaRPr lang="en-US" sz="1600" noProof="0" dirty="0">
                        <a:solidFill>
                          <a:schemeClr val="tx1"/>
                        </a:solidFill>
                      </a:endParaRPr>
                    </a:p>
                  </a:txBody>
                  <a:tcPr/>
                </a:tc>
              </a:tr>
              <a:tr h="666328">
                <a:tc>
                  <a:txBody>
                    <a:bodyPr/>
                    <a:lstStyle/>
                    <a:p>
                      <a:r>
                        <a:rPr lang="en-US" sz="1600" noProof="0" dirty="0" err="1" smtClean="0">
                          <a:solidFill>
                            <a:schemeClr val="tx1"/>
                          </a:solidFill>
                        </a:rPr>
                        <a:t>Mantzios</a:t>
                      </a:r>
                      <a:r>
                        <a:rPr lang="en-US" sz="1600" baseline="0" noProof="0" dirty="0" smtClean="0">
                          <a:solidFill>
                            <a:schemeClr val="tx1"/>
                          </a:solidFill>
                        </a:rPr>
                        <a:t> &amp; Wilson (2014) </a:t>
                      </a:r>
                      <a:endParaRPr lang="en-US" sz="1600" b="0" noProof="0" dirty="0">
                        <a:solidFill>
                          <a:schemeClr val="tx1"/>
                        </a:solidFill>
                      </a:endParaRPr>
                    </a:p>
                  </a:txBody>
                  <a:tcPr/>
                </a:tc>
                <a:tc>
                  <a:txBody>
                    <a:bodyPr/>
                    <a:lstStyle/>
                    <a:p>
                      <a:pPr algn="ctr"/>
                      <a:r>
                        <a:rPr lang="en-US" sz="1600" baseline="0" noProof="0" dirty="0" smtClean="0">
                          <a:solidFill>
                            <a:schemeClr val="tx1"/>
                          </a:solidFill>
                        </a:rPr>
                        <a:t>-</a:t>
                      </a:r>
                      <a:endParaRPr lang="en-US" sz="1600" b="0" baseline="0" noProof="0" dirty="0" smtClean="0">
                        <a:solidFill>
                          <a:schemeClr val="tx1"/>
                        </a:solidFill>
                      </a:endParaRPr>
                    </a:p>
                  </a:txBody>
                  <a:tcPr anchor="ctr"/>
                </a:tc>
              </a:tr>
              <a:tr h="773832">
                <a:tc>
                  <a:txBody>
                    <a:bodyPr/>
                    <a:lstStyle/>
                    <a:p>
                      <a:r>
                        <a:rPr lang="en-US" sz="1600" noProof="0" dirty="0" err="1" smtClean="0">
                          <a:solidFill>
                            <a:schemeClr val="tx1"/>
                          </a:solidFill>
                        </a:rPr>
                        <a:t>Mantzios</a:t>
                      </a:r>
                      <a:r>
                        <a:rPr lang="en-US" sz="1600" noProof="0" dirty="0" smtClean="0">
                          <a:solidFill>
                            <a:schemeClr val="tx1"/>
                          </a:solidFill>
                        </a:rPr>
                        <a:t> &amp;</a:t>
                      </a:r>
                      <a:r>
                        <a:rPr lang="en-US" sz="1600" baseline="0" noProof="0" dirty="0" smtClean="0">
                          <a:solidFill>
                            <a:schemeClr val="tx1"/>
                          </a:solidFill>
                        </a:rPr>
                        <a:t> </a:t>
                      </a:r>
                      <a:r>
                        <a:rPr lang="en-US" sz="1600" noProof="0" dirty="0" err="1" smtClean="0">
                          <a:solidFill>
                            <a:schemeClr val="tx1"/>
                          </a:solidFill>
                        </a:rPr>
                        <a:t>Giannou</a:t>
                      </a:r>
                      <a:r>
                        <a:rPr lang="en-US" sz="1600" baseline="0" noProof="0" dirty="0" smtClean="0">
                          <a:solidFill>
                            <a:schemeClr val="tx1"/>
                          </a:solidFill>
                        </a:rPr>
                        <a:t> (2014) </a:t>
                      </a:r>
                      <a:endParaRPr lang="en-US" sz="1600" noProof="0" dirty="0">
                        <a:solidFill>
                          <a:schemeClr val="tx1"/>
                        </a:solidFill>
                      </a:endParaRPr>
                    </a:p>
                  </a:txBody>
                  <a:tcPr/>
                </a:tc>
                <a:tc>
                  <a:txBody>
                    <a:bodyPr/>
                    <a:lstStyle/>
                    <a:p>
                      <a:r>
                        <a:rPr lang="en-US" sz="1600" noProof="0" dirty="0" smtClean="0">
                          <a:solidFill>
                            <a:schemeClr val="tx1"/>
                          </a:solidFill>
                        </a:rPr>
                        <a:t>Mindful Attention</a:t>
                      </a:r>
                      <a:r>
                        <a:rPr lang="en-US" sz="1600" baseline="0" noProof="0" dirty="0" smtClean="0">
                          <a:solidFill>
                            <a:schemeClr val="tx1"/>
                          </a:solidFill>
                        </a:rPr>
                        <a:t> and Awareness Scale (MAAS), </a:t>
                      </a:r>
                      <a:r>
                        <a:rPr lang="en-US" sz="1600" u="sng" noProof="0" dirty="0" smtClean="0">
                          <a:solidFill>
                            <a:schemeClr val="tx1"/>
                          </a:solidFill>
                        </a:rPr>
                        <a:t>Barratt Impulsivity Scale (BIS-11),</a:t>
                      </a:r>
                      <a:r>
                        <a:rPr lang="en-US" sz="1600" u="sng" baseline="0" noProof="0" dirty="0" smtClean="0">
                          <a:solidFill>
                            <a:schemeClr val="tx1"/>
                          </a:solidFill>
                        </a:rPr>
                        <a:t> </a:t>
                      </a:r>
                      <a:r>
                        <a:rPr lang="en-US" sz="1600" noProof="0" dirty="0" smtClean="0">
                          <a:solidFill>
                            <a:schemeClr val="tx1"/>
                          </a:solidFill>
                        </a:rPr>
                        <a:t>Cognitive-Behavioral Avoidance Scale </a:t>
                      </a:r>
                      <a:endParaRPr lang="en-US" sz="1600" noProof="0" dirty="0">
                        <a:solidFill>
                          <a:schemeClr val="tx1"/>
                        </a:solidFill>
                      </a:endParaRPr>
                    </a:p>
                  </a:txBody>
                  <a:tcPr/>
                </a:tc>
              </a:tr>
            </a:tbl>
          </a:graphicData>
        </a:graphic>
      </p:graphicFrame>
    </p:spTree>
    <p:extLst>
      <p:ext uri="{BB962C8B-B14F-4D97-AF65-F5344CB8AC3E}">
        <p14:creationId xmlns:p14="http://schemas.microsoft.com/office/powerpoint/2010/main" val="3540100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normAutofit/>
          </a:bodyPr>
          <a:lstStyle/>
          <a:p>
            <a:r>
              <a:rPr lang="pt-BR" dirty="0" err="1" smtClean="0">
                <a:solidFill>
                  <a:schemeClr val="bg1"/>
                </a:solidFill>
              </a:rPr>
              <a:t>Discussion</a:t>
            </a:r>
            <a:endParaRPr lang="pt-BR" sz="3100"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3" name="Retângulo 2"/>
          <p:cNvSpPr/>
          <p:nvPr/>
        </p:nvSpPr>
        <p:spPr>
          <a:xfrm>
            <a:off x="323528" y="2564904"/>
            <a:ext cx="8496944" cy="720080"/>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Tabela 6"/>
          <p:cNvGraphicFramePr>
            <a:graphicFrameLocks noGrp="1"/>
          </p:cNvGraphicFramePr>
          <p:nvPr>
            <p:extLst>
              <p:ext uri="{D42A27DB-BD31-4B8C-83A1-F6EECF244321}">
                <p14:modId xmlns:p14="http://schemas.microsoft.com/office/powerpoint/2010/main" val="2579875395"/>
              </p:ext>
            </p:extLst>
          </p:nvPr>
        </p:nvGraphicFramePr>
        <p:xfrm>
          <a:off x="323528" y="2564904"/>
          <a:ext cx="8496944" cy="2736304"/>
        </p:xfrm>
        <a:graphic>
          <a:graphicData uri="http://schemas.openxmlformats.org/drawingml/2006/table">
            <a:tbl>
              <a:tblPr firstRow="1" bandRow="1">
                <a:tableStyleId>{5940675A-B579-460E-94D1-54222C63F5DA}</a:tableStyleId>
              </a:tblPr>
              <a:tblGrid>
                <a:gridCol w="2374146"/>
                <a:gridCol w="6122798"/>
              </a:tblGrid>
              <a:tr h="740216">
                <a:tc gridSpan="2">
                  <a:txBody>
                    <a:bodyPr/>
                    <a:lstStyle/>
                    <a:p>
                      <a:pPr algn="ctr"/>
                      <a:r>
                        <a:rPr lang="en-US" sz="2400" b="1" noProof="0" dirty="0" err="1" smtClean="0">
                          <a:solidFill>
                            <a:schemeClr val="bg1"/>
                          </a:solidFill>
                        </a:rPr>
                        <a:t>MBSR</a:t>
                      </a:r>
                      <a:r>
                        <a:rPr lang="en-US" sz="2400" b="1" baseline="0" noProof="0" dirty="0" smtClean="0">
                          <a:solidFill>
                            <a:schemeClr val="bg1"/>
                          </a:solidFill>
                        </a:rPr>
                        <a:t> </a:t>
                      </a:r>
                      <a:endParaRPr lang="en-US" sz="2400" b="1" noProof="0" dirty="0">
                        <a:solidFill>
                          <a:schemeClr val="bg1"/>
                        </a:solidFill>
                      </a:endParaRPr>
                    </a:p>
                  </a:txBody>
                  <a:tcPr anchor="ctr"/>
                </a:tc>
                <a:tc hMerge="1">
                  <a:txBody>
                    <a:bodyPr/>
                    <a:lstStyle/>
                    <a:p>
                      <a:endParaRPr lang="pt-BR" sz="1600" b="0" dirty="0"/>
                    </a:p>
                  </a:txBody>
                  <a:tcPr/>
                </a:tc>
              </a:tr>
              <a:tr h="700734">
                <a:tc>
                  <a:txBody>
                    <a:bodyPr/>
                    <a:lstStyle/>
                    <a:p>
                      <a:r>
                        <a:rPr lang="en-US" sz="1600" noProof="0" dirty="0" err="1" smtClean="0">
                          <a:solidFill>
                            <a:schemeClr val="tx1"/>
                          </a:solidFill>
                        </a:rPr>
                        <a:t>Daubenmier</a:t>
                      </a:r>
                      <a:r>
                        <a:rPr lang="en-US" sz="1600" baseline="0" noProof="0" dirty="0" smtClean="0">
                          <a:solidFill>
                            <a:schemeClr val="tx1"/>
                          </a:solidFill>
                        </a:rPr>
                        <a:t> et al. (2011) </a:t>
                      </a:r>
                      <a:endParaRPr lang="en-US" sz="1600" noProof="0" dirty="0">
                        <a:solidFill>
                          <a:schemeClr val="tx1"/>
                        </a:solidFill>
                      </a:endParaRPr>
                    </a:p>
                  </a:txBody>
                  <a:tcPr/>
                </a:tc>
                <a:tc>
                  <a:txBody>
                    <a:bodyPr/>
                    <a:lstStyle/>
                    <a:p>
                      <a:r>
                        <a:rPr lang="en-US" sz="1600" u="sng" noProof="0" dirty="0" smtClean="0">
                          <a:solidFill>
                            <a:schemeClr val="tx1"/>
                          </a:solidFill>
                        </a:rPr>
                        <a:t>Kentucky</a:t>
                      </a:r>
                      <a:r>
                        <a:rPr lang="en-US" sz="1600" u="sng" baseline="0" noProof="0" dirty="0" smtClean="0">
                          <a:solidFill>
                            <a:schemeClr val="tx1"/>
                          </a:solidFill>
                        </a:rPr>
                        <a:t> Inventory of Mindfulness Skills (</a:t>
                      </a:r>
                      <a:r>
                        <a:rPr lang="en-US" sz="1600" u="sng" baseline="0" noProof="0" dirty="0" err="1" smtClean="0">
                          <a:solidFill>
                            <a:schemeClr val="tx1"/>
                          </a:solidFill>
                        </a:rPr>
                        <a:t>KIMS</a:t>
                      </a:r>
                      <a:r>
                        <a:rPr lang="en-US" sz="1600" u="sng" baseline="0" noProof="0" dirty="0" smtClean="0">
                          <a:solidFill>
                            <a:schemeClr val="tx1"/>
                          </a:solidFill>
                        </a:rPr>
                        <a:t>), </a:t>
                      </a:r>
                      <a:r>
                        <a:rPr lang="en-US" sz="1600" noProof="0" dirty="0" smtClean="0">
                          <a:solidFill>
                            <a:schemeClr val="tx1"/>
                          </a:solidFill>
                        </a:rPr>
                        <a:t>Body</a:t>
                      </a:r>
                      <a:r>
                        <a:rPr lang="en-US" sz="1600" baseline="0" noProof="0" dirty="0" smtClean="0">
                          <a:solidFill>
                            <a:schemeClr val="tx1"/>
                          </a:solidFill>
                        </a:rPr>
                        <a:t> Responsiveness Scale, </a:t>
                      </a:r>
                      <a:r>
                        <a:rPr lang="en-US" sz="1600" u="sng" noProof="0" dirty="0" smtClean="0">
                          <a:solidFill>
                            <a:schemeClr val="tx1"/>
                          </a:solidFill>
                        </a:rPr>
                        <a:t>The Wheaton</a:t>
                      </a:r>
                      <a:r>
                        <a:rPr lang="en-US" sz="1600" u="sng" baseline="0" noProof="0" dirty="0" smtClean="0">
                          <a:solidFill>
                            <a:schemeClr val="tx1"/>
                          </a:solidFill>
                        </a:rPr>
                        <a:t> Chronic Stress Inventory, </a:t>
                      </a:r>
                      <a:r>
                        <a:rPr lang="en-US" sz="1600" u="sng" noProof="0" dirty="0" smtClean="0">
                          <a:solidFill>
                            <a:schemeClr val="tx1"/>
                          </a:solidFill>
                        </a:rPr>
                        <a:t>The Perceived Stress Scale,</a:t>
                      </a:r>
                      <a:r>
                        <a:rPr lang="en-US" sz="1600" u="sng" baseline="0" noProof="0" dirty="0" smtClean="0">
                          <a:solidFill>
                            <a:schemeClr val="tx1"/>
                          </a:solidFill>
                        </a:rPr>
                        <a:t> </a:t>
                      </a:r>
                      <a:r>
                        <a:rPr lang="en-US" sz="1600" noProof="0" dirty="0" smtClean="0">
                          <a:solidFill>
                            <a:schemeClr val="tx1"/>
                          </a:solidFill>
                        </a:rPr>
                        <a:t>The Dutch</a:t>
                      </a:r>
                      <a:r>
                        <a:rPr lang="en-US" sz="1600" baseline="0" noProof="0" dirty="0" smtClean="0">
                          <a:solidFill>
                            <a:schemeClr val="tx1"/>
                          </a:solidFill>
                        </a:rPr>
                        <a:t> Eating Behavior Questionnaire (</a:t>
                      </a:r>
                      <a:r>
                        <a:rPr lang="en-US" sz="1600" baseline="0" noProof="0" dirty="0" err="1" smtClean="0">
                          <a:solidFill>
                            <a:schemeClr val="tx1"/>
                          </a:solidFill>
                        </a:rPr>
                        <a:t>DEBQ</a:t>
                      </a:r>
                      <a:r>
                        <a:rPr lang="en-US" sz="1600" baseline="0" noProof="0" dirty="0" smtClean="0">
                          <a:solidFill>
                            <a:schemeClr val="tx1"/>
                          </a:solidFill>
                        </a:rPr>
                        <a:t>)</a:t>
                      </a:r>
                      <a:endParaRPr lang="en-US" sz="1600" noProof="0" dirty="0">
                        <a:solidFill>
                          <a:schemeClr val="tx1"/>
                        </a:solidFill>
                      </a:endParaRPr>
                    </a:p>
                  </a:txBody>
                  <a:tcPr/>
                </a:tc>
              </a:tr>
              <a:tr h="1173128">
                <a:tc>
                  <a:txBody>
                    <a:bodyPr/>
                    <a:lstStyle/>
                    <a:p>
                      <a:r>
                        <a:rPr lang="en-US" sz="1600" noProof="0" dirty="0" smtClean="0">
                          <a:solidFill>
                            <a:schemeClr val="tx1"/>
                          </a:solidFill>
                        </a:rPr>
                        <a:t>Kearney</a:t>
                      </a:r>
                      <a:r>
                        <a:rPr lang="en-US" sz="1600" baseline="0" noProof="0" dirty="0" smtClean="0">
                          <a:solidFill>
                            <a:schemeClr val="tx1"/>
                          </a:solidFill>
                        </a:rPr>
                        <a:t> et al. (2012) </a:t>
                      </a:r>
                      <a:endParaRPr lang="en-US" sz="1600" noProof="0" dirty="0">
                        <a:solidFill>
                          <a:schemeClr val="tx1"/>
                        </a:solidFill>
                      </a:endParaRPr>
                    </a:p>
                  </a:txBody>
                  <a:tcPr/>
                </a:tc>
                <a:tc>
                  <a:txBody>
                    <a:bodyPr/>
                    <a:lstStyle/>
                    <a:p>
                      <a:r>
                        <a:rPr lang="en-US" sz="1600" noProof="0" dirty="0" smtClean="0">
                          <a:solidFill>
                            <a:schemeClr val="tx1"/>
                          </a:solidFill>
                        </a:rPr>
                        <a:t>Three</a:t>
                      </a:r>
                      <a:r>
                        <a:rPr lang="en-US" sz="1600" baseline="0" noProof="0" dirty="0" smtClean="0">
                          <a:solidFill>
                            <a:schemeClr val="tx1"/>
                          </a:solidFill>
                        </a:rPr>
                        <a:t> Factor Eating Questionnaire (</a:t>
                      </a:r>
                      <a:r>
                        <a:rPr lang="en-US" sz="1600" baseline="0" noProof="0" dirty="0" err="1" smtClean="0">
                          <a:solidFill>
                            <a:schemeClr val="tx1"/>
                          </a:solidFill>
                        </a:rPr>
                        <a:t>TFEQ</a:t>
                      </a:r>
                      <a:r>
                        <a:rPr lang="en-US" sz="1600" baseline="0" noProof="0" dirty="0" smtClean="0">
                          <a:solidFill>
                            <a:schemeClr val="tx1"/>
                          </a:solidFill>
                        </a:rPr>
                        <a:t>), </a:t>
                      </a:r>
                      <a:r>
                        <a:rPr lang="en-US" sz="1600" noProof="0" dirty="0" smtClean="0">
                          <a:solidFill>
                            <a:schemeClr val="tx1"/>
                          </a:solidFill>
                        </a:rPr>
                        <a:t>The Food Frequency Questionnaire</a:t>
                      </a:r>
                      <a:r>
                        <a:rPr lang="en-US" sz="1600" baseline="0" noProof="0" dirty="0" smtClean="0">
                          <a:solidFill>
                            <a:schemeClr val="tx1"/>
                          </a:solidFill>
                        </a:rPr>
                        <a:t> (</a:t>
                      </a:r>
                      <a:r>
                        <a:rPr lang="en-US" sz="1600" baseline="0" noProof="0" dirty="0" err="1" smtClean="0">
                          <a:solidFill>
                            <a:schemeClr val="tx1"/>
                          </a:solidFill>
                        </a:rPr>
                        <a:t>FFQ</a:t>
                      </a:r>
                      <a:r>
                        <a:rPr lang="en-US" sz="1600" baseline="0" noProof="0" dirty="0" smtClean="0">
                          <a:solidFill>
                            <a:schemeClr val="tx1"/>
                          </a:solidFill>
                        </a:rPr>
                        <a:t>), </a:t>
                      </a:r>
                      <a:r>
                        <a:rPr lang="en-US" sz="1600" u="sng" noProof="0" dirty="0" smtClean="0">
                          <a:solidFill>
                            <a:schemeClr val="tx1"/>
                          </a:solidFill>
                        </a:rPr>
                        <a:t>The Five Facet Mindfulness Questionnaire (</a:t>
                      </a:r>
                      <a:r>
                        <a:rPr lang="en-US" sz="1600" u="sng" noProof="0" dirty="0" err="1" smtClean="0">
                          <a:solidFill>
                            <a:schemeClr val="tx1"/>
                          </a:solidFill>
                        </a:rPr>
                        <a:t>FFMQ</a:t>
                      </a:r>
                      <a:r>
                        <a:rPr lang="en-US" sz="1600" u="sng" noProof="0" dirty="0" smtClean="0">
                          <a:solidFill>
                            <a:schemeClr val="tx1"/>
                          </a:solidFill>
                        </a:rPr>
                        <a:t>)</a:t>
                      </a:r>
                      <a:r>
                        <a:rPr lang="en-US" sz="1600" u="sng" baseline="0" noProof="0" dirty="0" smtClean="0">
                          <a:solidFill>
                            <a:schemeClr val="tx1"/>
                          </a:solidFill>
                        </a:rPr>
                        <a:t>, </a:t>
                      </a:r>
                      <a:r>
                        <a:rPr lang="en-US" sz="1600" noProof="0" dirty="0" smtClean="0">
                          <a:solidFill>
                            <a:schemeClr val="tx1"/>
                          </a:solidFill>
                        </a:rPr>
                        <a:t>The Patient Health Questionnaire</a:t>
                      </a:r>
                      <a:r>
                        <a:rPr lang="en-US" sz="1600" baseline="0" noProof="0" dirty="0" smtClean="0">
                          <a:solidFill>
                            <a:schemeClr val="tx1"/>
                          </a:solidFill>
                        </a:rPr>
                        <a:t> -9 (PHQ-9), </a:t>
                      </a:r>
                      <a:r>
                        <a:rPr lang="en-US" sz="1600" u="sng" noProof="0" dirty="0" smtClean="0">
                          <a:solidFill>
                            <a:schemeClr val="tx1"/>
                          </a:solidFill>
                        </a:rPr>
                        <a:t>Posttraumatic</a:t>
                      </a:r>
                      <a:r>
                        <a:rPr lang="en-US" sz="1600" u="sng" baseline="0" noProof="0" dirty="0" smtClean="0">
                          <a:solidFill>
                            <a:schemeClr val="tx1"/>
                          </a:solidFill>
                        </a:rPr>
                        <a:t> stress disorder (PTSD)</a:t>
                      </a:r>
                      <a:endParaRPr lang="en-US" sz="1600" u="sng" noProof="0" dirty="0">
                        <a:solidFill>
                          <a:schemeClr val="tx1"/>
                        </a:solidFill>
                      </a:endParaRPr>
                    </a:p>
                  </a:txBody>
                  <a:tcPr/>
                </a:tc>
              </a:tr>
            </a:tbl>
          </a:graphicData>
        </a:graphic>
      </p:graphicFrame>
    </p:spTree>
    <p:extLst>
      <p:ext uri="{BB962C8B-B14F-4D97-AF65-F5344CB8AC3E}">
        <p14:creationId xmlns:p14="http://schemas.microsoft.com/office/powerpoint/2010/main" val="1166886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116632"/>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Quadro 4"/>
          <p:cNvSpPr/>
          <p:nvPr/>
        </p:nvSpPr>
        <p:spPr>
          <a:xfrm>
            <a:off x="12060832"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Título 1"/>
          <p:cNvSpPr>
            <a:spLocks noGrp="1"/>
          </p:cNvSpPr>
          <p:nvPr>
            <p:ph type="title"/>
          </p:nvPr>
        </p:nvSpPr>
        <p:spPr>
          <a:xfrm>
            <a:off x="457200" y="-27384"/>
            <a:ext cx="8229600" cy="1143000"/>
          </a:xfrm>
        </p:spPr>
        <p:txBody>
          <a:bodyPr>
            <a:normAutofit fontScale="90000"/>
          </a:bodyPr>
          <a:lstStyle/>
          <a:p>
            <a:r>
              <a:rPr lang="pt-BR" dirty="0" err="1" smtClean="0">
                <a:solidFill>
                  <a:schemeClr val="bg1"/>
                </a:solidFill>
              </a:rPr>
              <a:t>Discussion</a:t>
            </a:r>
            <a:r>
              <a:rPr lang="pt-BR" dirty="0" smtClean="0">
                <a:solidFill>
                  <a:schemeClr val="bg1"/>
                </a:solidFill>
              </a:rPr>
              <a:t/>
            </a:r>
            <a:br>
              <a:rPr lang="pt-BR" dirty="0" smtClean="0">
                <a:solidFill>
                  <a:schemeClr val="bg1"/>
                </a:solidFill>
              </a:rPr>
            </a:br>
            <a:r>
              <a:rPr lang="pt-BR" sz="2700" b="1" dirty="0" err="1" smtClean="0">
                <a:solidFill>
                  <a:schemeClr val="bg1"/>
                </a:solidFill>
              </a:rPr>
              <a:t>Reviews</a:t>
            </a:r>
            <a:endParaRPr lang="pt-BR" sz="27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913864791"/>
              </p:ext>
            </p:extLst>
          </p:nvPr>
        </p:nvGraphicFramePr>
        <p:xfrm>
          <a:off x="35496" y="1181091"/>
          <a:ext cx="9071992" cy="4768189"/>
        </p:xfrm>
        <a:graphic>
          <a:graphicData uri="http://schemas.openxmlformats.org/drawingml/2006/table">
            <a:tbl>
              <a:tblPr firstRow="1" bandRow="1">
                <a:tableStyleId>{F5AB1C69-6EDB-4FF4-983F-18BD219EF322}</a:tableStyleId>
              </a:tblPr>
              <a:tblGrid>
                <a:gridCol w="1473654"/>
                <a:gridCol w="7598338"/>
              </a:tblGrid>
              <a:tr h="405746">
                <a:tc>
                  <a:txBody>
                    <a:bodyPr/>
                    <a:lstStyle/>
                    <a:p>
                      <a:pPr algn="ctr"/>
                      <a:r>
                        <a:rPr lang="pt-BR" sz="1600" b="1" dirty="0" err="1" smtClean="0"/>
                        <a:t>Reviews</a:t>
                      </a:r>
                      <a:endParaRPr lang="pt-BR" sz="1600" b="1" dirty="0"/>
                    </a:p>
                  </a:txBody>
                  <a:tcPr/>
                </a:tc>
                <a:tc>
                  <a:txBody>
                    <a:bodyPr/>
                    <a:lstStyle/>
                    <a:p>
                      <a:pPr algn="ctr"/>
                      <a:r>
                        <a:rPr lang="pt-BR" sz="1600" dirty="0" err="1" smtClean="0"/>
                        <a:t>Aim</a:t>
                      </a:r>
                      <a:r>
                        <a:rPr lang="pt-BR" sz="1600" dirty="0" smtClean="0"/>
                        <a:t> </a:t>
                      </a:r>
                      <a:endParaRPr lang="pt-BR" sz="1600" dirty="0"/>
                    </a:p>
                  </a:txBody>
                  <a:tcPr/>
                </a:tc>
              </a:tr>
              <a:tr h="5488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err="1" smtClean="0"/>
                        <a:t>O´Reilly</a:t>
                      </a:r>
                      <a:r>
                        <a:rPr lang="pt-BR" sz="1600" b="1" dirty="0" smtClean="0"/>
                        <a:t> et al. (2014)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To determine the effectiveness of MBIs for treating obesity­ related eating behaviors, such as binge eating, emotional eating, and external eating</a:t>
                      </a:r>
                    </a:p>
                  </a:txBody>
                  <a:tcPr/>
                </a:tc>
              </a:tr>
              <a:tr h="5488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smtClean="0"/>
                        <a:t>Godfrey et al. (2014)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To summarize the literature on mindfulness-based interventions and determine their impact on binge eating behavior.</a:t>
                      </a:r>
                    </a:p>
                  </a:txBody>
                  <a:tcPr/>
                </a:tc>
              </a:tr>
              <a:tr h="6766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err="1" smtClean="0"/>
                        <a:t>Katterman</a:t>
                      </a:r>
                      <a:r>
                        <a:rPr lang="pt-BR" sz="1600" b="1" dirty="0" smtClean="0"/>
                        <a:t> et al. (2014)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To examine interventions where mindfulness meditation was the primary intervention and its effect on subclinical disordered eating or weight. </a:t>
                      </a:r>
                    </a:p>
                  </a:txBody>
                  <a:tcPr/>
                </a:tc>
              </a:tr>
              <a:tr h="10110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err="1" smtClean="0"/>
                        <a:t>Mantzios</a:t>
                      </a:r>
                      <a:r>
                        <a:rPr lang="pt-BR" sz="1600" b="1" dirty="0" smtClean="0"/>
                        <a:t> e Wilson (2015)</a:t>
                      </a:r>
                    </a:p>
                    <a:p>
                      <a:pPr algn="ctr"/>
                      <a:endParaRPr lang="pt-BR" sz="1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t>1) </a:t>
                      </a:r>
                      <a:r>
                        <a:rPr lang="pt-BR" sz="1600" dirty="0" err="1" smtClean="0"/>
                        <a:t>to</a:t>
                      </a:r>
                      <a:r>
                        <a:rPr lang="pt-BR" sz="1600" dirty="0" smtClean="0"/>
                        <a:t> </a:t>
                      </a:r>
                      <a:r>
                        <a:rPr lang="en-US" sz="1600" dirty="0" smtClean="0"/>
                        <a:t>explore what mindfulness is in the context of psychological research 2)  to review the main empirical findings for weight loss in mindfulness-based intervention programmed.  3) to explore the contradictions in the finding 4) the benefits of adding self-compassion training to mindfulness practice to assist weight loss. </a:t>
                      </a:r>
                    </a:p>
                  </a:txBody>
                  <a:tcPr/>
                </a:tc>
              </a:tr>
              <a:tr h="6378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err="1" smtClean="0"/>
                        <a:t>Olso</a:t>
                      </a:r>
                      <a:r>
                        <a:rPr lang="pt-BR" sz="1600" b="1" dirty="0" smtClean="0"/>
                        <a:t> </a:t>
                      </a:r>
                      <a:r>
                        <a:rPr lang="pt-BR" sz="1600" b="1" dirty="0" err="1" smtClean="0"/>
                        <a:t>and</a:t>
                      </a:r>
                      <a:r>
                        <a:rPr lang="pt-BR" sz="1600" b="1" dirty="0" smtClean="0"/>
                        <a:t> </a:t>
                      </a:r>
                      <a:r>
                        <a:rPr lang="pt-BR" sz="1600" b="1" dirty="0" err="1" smtClean="0"/>
                        <a:t>Emery</a:t>
                      </a:r>
                      <a:r>
                        <a:rPr lang="pt-BR" sz="1600" b="1" dirty="0" smtClean="0"/>
                        <a:t> (2015)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To evaluate the effects of mindfulness-based interventions on weight among individuals attempting weight loss.  </a:t>
                      </a:r>
                    </a:p>
                  </a:txBody>
                  <a:tcPr/>
                </a:tc>
              </a:tr>
              <a:tr h="606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b="1" dirty="0" smtClean="0"/>
                        <a:t>Rogers et al. (2016)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To evaluate the impact of mindfulness-based interventions on psychological and physical health outcomes in adults who are overweight or obese.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3" name="CaixaDeTexto 2"/>
          <p:cNvSpPr txBox="1"/>
          <p:nvPr/>
        </p:nvSpPr>
        <p:spPr>
          <a:xfrm>
            <a:off x="395536" y="6093296"/>
            <a:ext cx="8568952" cy="707886"/>
          </a:xfrm>
          <a:prstGeom prst="rect">
            <a:avLst/>
          </a:prstGeom>
          <a:noFill/>
        </p:spPr>
        <p:txBody>
          <a:bodyPr wrap="square" rtlCol="0">
            <a:spAutoFit/>
          </a:bodyPr>
          <a:lstStyle/>
          <a:p>
            <a:pPr algn="ctr"/>
            <a:r>
              <a:rPr lang="en-US" sz="2000" b="1" dirty="0"/>
              <a:t>This review was the first to evaluate the presence and type of nutritional intervention in weight loss</a:t>
            </a:r>
            <a:endParaRPr lang="pt-BR" sz="2000" b="1" dirty="0"/>
          </a:p>
        </p:txBody>
      </p:sp>
      <p:sp>
        <p:nvSpPr>
          <p:cNvPr id="6" name="Retângulo de cantos arredondados 5"/>
          <p:cNvSpPr/>
          <p:nvPr/>
        </p:nvSpPr>
        <p:spPr>
          <a:xfrm>
            <a:off x="539552" y="6021288"/>
            <a:ext cx="8208912" cy="779894"/>
          </a:xfrm>
          <a:prstGeom prst="round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4172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188640"/>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p:cNvSpPr>
            <a:spLocks noGrp="1"/>
          </p:cNvSpPr>
          <p:nvPr>
            <p:ph type="title"/>
          </p:nvPr>
        </p:nvSpPr>
        <p:spPr>
          <a:xfrm>
            <a:off x="457200" y="44624"/>
            <a:ext cx="8229600" cy="1143000"/>
          </a:xfrm>
        </p:spPr>
        <p:txBody>
          <a:bodyPr/>
          <a:lstStyle/>
          <a:p>
            <a:r>
              <a:rPr lang="en-US" dirty="0" smtClean="0">
                <a:solidFill>
                  <a:schemeClr val="bg1"/>
                </a:solidFill>
              </a:rPr>
              <a:t>Conclusion </a:t>
            </a:r>
            <a:endParaRPr lang="en-US"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Espaço Reservado para Conteúdo 6"/>
          <p:cNvSpPr>
            <a:spLocks noGrp="1"/>
          </p:cNvSpPr>
          <p:nvPr>
            <p:ph idx="1"/>
          </p:nvPr>
        </p:nvSpPr>
        <p:spPr>
          <a:xfrm>
            <a:off x="251520" y="1124744"/>
            <a:ext cx="8712968" cy="5544616"/>
          </a:xfrm>
        </p:spPr>
        <p:txBody>
          <a:bodyPr>
            <a:noAutofit/>
          </a:bodyPr>
          <a:lstStyle/>
          <a:p>
            <a:pPr algn="just">
              <a:buFont typeface="Wingdings" pitchFamily="2" charset="2"/>
              <a:buChar char="§"/>
            </a:pPr>
            <a:r>
              <a:rPr lang="en-US" sz="1600" dirty="0"/>
              <a:t>W</a:t>
            </a:r>
            <a:r>
              <a:rPr lang="en-US" sz="1600" dirty="0" smtClean="0"/>
              <a:t>eight loss was documented among participants in mindfulness interventions for 11 of the 15 studies identified for review</a:t>
            </a:r>
          </a:p>
          <a:p>
            <a:pPr algn="just">
              <a:buFont typeface="Wingdings" pitchFamily="2" charset="2"/>
              <a:buChar char="§"/>
            </a:pPr>
            <a:endParaRPr lang="en-US" sz="1600" dirty="0" smtClean="0"/>
          </a:p>
          <a:p>
            <a:pPr algn="just">
              <a:buFont typeface="Wingdings" pitchFamily="2" charset="2"/>
              <a:buChar char="§"/>
            </a:pPr>
            <a:r>
              <a:rPr lang="en-US" sz="1600" dirty="0" smtClean="0"/>
              <a:t>9 out of 11 studies with nutritional guidance had success on weight loss (81.8%), while 2 out of 4 without nutritional guidance had success on weight loss (50%)</a:t>
            </a:r>
          </a:p>
          <a:p>
            <a:pPr algn="just">
              <a:buFont typeface="Wingdings" pitchFamily="2" charset="2"/>
              <a:buChar char="§"/>
            </a:pPr>
            <a:endParaRPr lang="en-US" sz="1600" dirty="0" smtClean="0"/>
          </a:p>
          <a:p>
            <a:pPr algn="just">
              <a:buFont typeface="Wingdings" pitchFamily="2" charset="2"/>
              <a:buChar char="§"/>
            </a:pPr>
            <a:r>
              <a:rPr lang="en-US" sz="1600" dirty="0" smtClean="0"/>
              <a:t>All studies with food plan nutritional guidance provided effect for weight loss</a:t>
            </a:r>
          </a:p>
          <a:p>
            <a:pPr marL="0" indent="0" algn="just">
              <a:buNone/>
            </a:pPr>
            <a:endParaRPr lang="en-US" sz="1600" dirty="0" smtClean="0"/>
          </a:p>
          <a:p>
            <a:pPr algn="just">
              <a:buFont typeface="Wingdings" pitchFamily="2" charset="2"/>
              <a:buChar char="§"/>
            </a:pPr>
            <a:r>
              <a:rPr lang="en-US" sz="1600" dirty="0" smtClean="0"/>
              <a:t>All studies using  an ACT approach provided important effect for improving BMI as well as those using meditation techniques</a:t>
            </a:r>
            <a:r>
              <a:rPr lang="en-US" sz="1600" dirty="0"/>
              <a:t> </a:t>
            </a:r>
            <a:r>
              <a:rPr lang="en-US" sz="1600" dirty="0" smtClean="0"/>
              <a:t>(Rogers </a:t>
            </a:r>
            <a:r>
              <a:rPr lang="en-US" sz="1600" dirty="0"/>
              <a:t>et al. </a:t>
            </a:r>
            <a:r>
              <a:rPr lang="en-US" sz="1600" dirty="0" smtClean="0"/>
              <a:t>, 2016</a:t>
            </a:r>
            <a:r>
              <a:rPr lang="en-US" sz="1600" dirty="0"/>
              <a:t>) </a:t>
            </a:r>
          </a:p>
          <a:p>
            <a:pPr marL="0" indent="0" algn="just">
              <a:buNone/>
            </a:pPr>
            <a:endParaRPr lang="en-US" sz="1600" dirty="0" smtClean="0"/>
          </a:p>
          <a:p>
            <a:pPr algn="just">
              <a:buFont typeface="Wingdings" pitchFamily="2" charset="2"/>
              <a:buChar char="§"/>
            </a:pPr>
            <a:r>
              <a:rPr lang="en-US" sz="1600" dirty="0" smtClean="0"/>
              <a:t>Overall studies reported improvements in the targeted eating behaviors  (</a:t>
            </a:r>
            <a:r>
              <a:rPr lang="en-US" sz="1600" dirty="0" err="1" smtClean="0"/>
              <a:t>Katterman</a:t>
            </a:r>
            <a:r>
              <a:rPr lang="en-US" sz="1600" dirty="0" smtClean="0"/>
              <a:t> </a:t>
            </a:r>
            <a:r>
              <a:rPr lang="en-US" sz="1600" dirty="0"/>
              <a:t>et al</a:t>
            </a:r>
            <a:r>
              <a:rPr lang="en-US" sz="1600" dirty="0" smtClean="0"/>
              <a:t>., 2014</a:t>
            </a:r>
            <a:r>
              <a:rPr lang="en-US" sz="1600" dirty="0"/>
              <a:t>; O´Reilly et al</a:t>
            </a:r>
            <a:r>
              <a:rPr lang="en-US" sz="1600" dirty="0" smtClean="0"/>
              <a:t>., 2014</a:t>
            </a:r>
            <a:r>
              <a:rPr lang="en-US" sz="1600" dirty="0"/>
              <a:t>)</a:t>
            </a:r>
          </a:p>
          <a:p>
            <a:pPr marL="0" indent="0" algn="just">
              <a:buNone/>
            </a:pPr>
            <a:endParaRPr lang="en-US" sz="1600" dirty="0" smtClean="0"/>
          </a:p>
          <a:p>
            <a:pPr algn="just">
              <a:buFont typeface="Wingdings" pitchFamily="2" charset="2"/>
              <a:buChar char="§"/>
            </a:pPr>
            <a:r>
              <a:rPr lang="en-US" sz="1600" dirty="0" smtClean="0"/>
              <a:t>Results suggest that mindfulness meditation effectively decreases binge eating and emotional eating in populations engaging in this behavior  (</a:t>
            </a:r>
            <a:r>
              <a:rPr lang="en-US" sz="1600" dirty="0" err="1" smtClean="0"/>
              <a:t>Katterman</a:t>
            </a:r>
            <a:r>
              <a:rPr lang="en-US" sz="1600" dirty="0" smtClean="0"/>
              <a:t> </a:t>
            </a:r>
            <a:r>
              <a:rPr lang="en-US" sz="1600" dirty="0"/>
              <a:t>et </a:t>
            </a:r>
            <a:r>
              <a:rPr lang="en-US" sz="1600" dirty="0" smtClean="0"/>
              <a:t>al., 2014</a:t>
            </a:r>
            <a:r>
              <a:rPr lang="en-US" sz="1600" dirty="0"/>
              <a:t>) </a:t>
            </a:r>
          </a:p>
          <a:p>
            <a:pPr marL="0" indent="0" algn="just">
              <a:buNone/>
            </a:pPr>
            <a:endParaRPr lang="en-US" sz="1600" dirty="0" smtClean="0"/>
          </a:p>
          <a:p>
            <a:pPr algn="just">
              <a:buFont typeface="Wingdings" pitchFamily="2" charset="2"/>
              <a:buChar char="§"/>
            </a:pPr>
            <a:r>
              <a:rPr lang="en-US" sz="1600" dirty="0" smtClean="0"/>
              <a:t>The results should not be generalized, due to the diversity of protocols  and populations </a:t>
            </a:r>
            <a:r>
              <a:rPr lang="en-US" sz="1600" dirty="0"/>
              <a:t>(Godfrey et al., </a:t>
            </a:r>
            <a:r>
              <a:rPr lang="en-US" sz="1600" dirty="0" smtClean="0"/>
              <a:t>2014; </a:t>
            </a:r>
            <a:r>
              <a:rPr lang="en-US" sz="1600" dirty="0" err="1" smtClean="0"/>
              <a:t>Katterman</a:t>
            </a:r>
            <a:r>
              <a:rPr lang="en-US" sz="1600" dirty="0" smtClean="0"/>
              <a:t> </a:t>
            </a:r>
            <a:r>
              <a:rPr lang="en-US" sz="1600" dirty="0"/>
              <a:t>et al.,2014; </a:t>
            </a:r>
            <a:r>
              <a:rPr lang="en-US" sz="1600" dirty="0" err="1"/>
              <a:t>Olso</a:t>
            </a:r>
            <a:r>
              <a:rPr lang="en-US" sz="1600" dirty="0"/>
              <a:t> and </a:t>
            </a:r>
            <a:r>
              <a:rPr lang="en-US" sz="1600" dirty="0" smtClean="0"/>
              <a:t>Emery</a:t>
            </a:r>
            <a:r>
              <a:rPr lang="en-US" sz="1600" dirty="0"/>
              <a:t>, </a:t>
            </a:r>
            <a:r>
              <a:rPr lang="en-US" sz="1600" dirty="0" smtClean="0"/>
              <a:t>2015) .</a:t>
            </a:r>
            <a:endParaRPr lang="en-US" sz="1600" dirty="0"/>
          </a:p>
          <a:p>
            <a:pPr marL="0" indent="0" algn="just">
              <a:buNone/>
            </a:pPr>
            <a:r>
              <a:rPr lang="en-US" sz="1600" dirty="0" smtClean="0"/>
              <a:t> </a:t>
            </a:r>
            <a:endParaRPr lang="en-US" sz="1600" dirty="0"/>
          </a:p>
          <a:p>
            <a:endParaRPr lang="en-US" sz="1600" dirty="0"/>
          </a:p>
        </p:txBody>
      </p:sp>
    </p:spTree>
    <p:extLst>
      <p:ext uri="{BB962C8B-B14F-4D97-AF65-F5344CB8AC3E}">
        <p14:creationId xmlns:p14="http://schemas.microsoft.com/office/powerpoint/2010/main" val="81612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Conclusion</a:t>
            </a:r>
            <a:r>
              <a:rPr lang="pt-BR" dirty="0" smtClean="0">
                <a:solidFill>
                  <a:schemeClr val="bg1"/>
                </a:solidFill>
              </a:rPr>
              <a:t> </a:t>
            </a:r>
            <a:endParaRPr lang="pt-BR"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Espaço Reservado para Conteúdo 6"/>
          <p:cNvSpPr>
            <a:spLocks noGrp="1"/>
          </p:cNvSpPr>
          <p:nvPr>
            <p:ph idx="1"/>
          </p:nvPr>
        </p:nvSpPr>
        <p:spPr>
          <a:xfrm>
            <a:off x="457200" y="2672916"/>
            <a:ext cx="8291264" cy="1908212"/>
          </a:xfrm>
        </p:spPr>
        <p:txBody>
          <a:bodyPr>
            <a:normAutofit fontScale="85000" lnSpcReduction="20000"/>
          </a:bodyPr>
          <a:lstStyle/>
          <a:p>
            <a:pPr marL="0" indent="0" algn="ctr">
              <a:buNone/>
            </a:pPr>
            <a:r>
              <a:rPr lang="en-US" dirty="0" smtClean="0"/>
              <a:t>Nutrition guidance seems to be a important variable in the mindfulness protocols for weight loss. </a:t>
            </a:r>
          </a:p>
          <a:p>
            <a:pPr marL="0" indent="0" algn="ctr">
              <a:buNone/>
            </a:pPr>
            <a:r>
              <a:rPr lang="en-US" dirty="0" smtClean="0"/>
              <a:t>Studies should try to identify the types of nutritional guidance  that </a:t>
            </a:r>
            <a:r>
              <a:rPr lang="en-US" dirty="0"/>
              <a:t>can </a:t>
            </a:r>
            <a:r>
              <a:rPr lang="en-US" dirty="0" smtClean="0"/>
              <a:t>improve the </a:t>
            </a:r>
            <a:r>
              <a:rPr lang="en-US" smtClean="0"/>
              <a:t>effectiveness of </a:t>
            </a:r>
            <a:r>
              <a:rPr lang="en-US" dirty="0"/>
              <a:t>mindfulness  interventions to assist weight loss.</a:t>
            </a:r>
            <a:endParaRPr lang="en-US" dirty="0" smtClean="0"/>
          </a:p>
          <a:p>
            <a:pPr marL="0" indent="0" algn="ctr">
              <a:buNone/>
            </a:pPr>
            <a:endParaRPr lang="en-US" dirty="0" smtClean="0"/>
          </a:p>
        </p:txBody>
      </p:sp>
      <p:sp>
        <p:nvSpPr>
          <p:cNvPr id="3" name="Retângulo de cantos arredondados 2"/>
          <p:cNvSpPr/>
          <p:nvPr/>
        </p:nvSpPr>
        <p:spPr>
          <a:xfrm>
            <a:off x="395536" y="2636912"/>
            <a:ext cx="8280920" cy="1944216"/>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5660402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dirty="0" err="1" smtClean="0"/>
              <a:t>Thanks</a:t>
            </a:r>
            <a:r>
              <a:rPr lang="pt-BR" dirty="0" smtClean="0"/>
              <a:t>!</a:t>
            </a:r>
          </a:p>
          <a:p>
            <a:endParaRPr lang="pt-BR" dirty="0"/>
          </a:p>
          <a:p>
            <a:pPr marL="0" indent="0">
              <a:buNone/>
            </a:pPr>
            <a:r>
              <a:rPr lang="pt-BR" dirty="0" smtClean="0"/>
              <a:t>soniamelloneves@gmail.com</a:t>
            </a:r>
            <a:endParaRPr lang="pt-BR" dirty="0"/>
          </a:p>
        </p:txBody>
      </p:sp>
    </p:spTree>
    <p:extLst>
      <p:ext uri="{BB962C8B-B14F-4D97-AF65-F5344CB8AC3E}">
        <p14:creationId xmlns:p14="http://schemas.microsoft.com/office/powerpoint/2010/main" val="3206142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References</a:t>
            </a:r>
            <a:endParaRPr lang="pt-BR"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Espaço Reservado para Conteúdo 6"/>
          <p:cNvSpPr>
            <a:spLocks noGrp="1"/>
          </p:cNvSpPr>
          <p:nvPr>
            <p:ph idx="1"/>
          </p:nvPr>
        </p:nvSpPr>
        <p:spPr>
          <a:xfrm>
            <a:off x="457200" y="1600200"/>
            <a:ext cx="8291264" cy="4853136"/>
          </a:xfrm>
        </p:spPr>
        <p:txBody>
          <a:bodyPr>
            <a:normAutofit/>
          </a:bodyPr>
          <a:lstStyle/>
          <a:p>
            <a:pPr marL="0" indent="0">
              <a:buNone/>
            </a:pPr>
            <a:r>
              <a:rPr lang="en-US" sz="1200" dirty="0" smtClean="0"/>
              <a:t>Alberts </a:t>
            </a:r>
            <a:r>
              <a:rPr lang="en-US" sz="1200" dirty="0" err="1" smtClean="0"/>
              <a:t>HJEM</a:t>
            </a:r>
            <a:r>
              <a:rPr lang="en-US" sz="1200" dirty="0" smtClean="0"/>
              <a:t>, </a:t>
            </a:r>
            <a:r>
              <a:rPr lang="en-US" sz="1200" dirty="0" err="1" smtClean="0"/>
              <a:t>Mulkens</a:t>
            </a:r>
            <a:r>
              <a:rPr lang="en-US" sz="1200" dirty="0" smtClean="0"/>
              <a:t> S, </a:t>
            </a:r>
            <a:r>
              <a:rPr lang="en-US" sz="1200" dirty="0" err="1" smtClean="0"/>
              <a:t>Smeets</a:t>
            </a:r>
            <a:r>
              <a:rPr lang="en-US" sz="1200" dirty="0" smtClean="0"/>
              <a:t> M, </a:t>
            </a:r>
            <a:r>
              <a:rPr lang="en-US" sz="1200" dirty="0" err="1" smtClean="0"/>
              <a:t>Thewissen</a:t>
            </a:r>
            <a:r>
              <a:rPr lang="en-US" sz="1200" dirty="0" smtClean="0"/>
              <a:t> R (2010). Coping with food cravings. Investigating the potential of a mindfulness-based intervention. Appetite, 55; 160-163.</a:t>
            </a:r>
          </a:p>
          <a:p>
            <a:pPr marL="0" indent="0">
              <a:buNone/>
            </a:pPr>
            <a:endParaRPr lang="en-US" sz="1200" dirty="0" smtClean="0"/>
          </a:p>
          <a:p>
            <a:pPr marL="0" indent="0">
              <a:buNone/>
            </a:pPr>
            <a:r>
              <a:rPr lang="en-US" sz="1200" dirty="0" smtClean="0"/>
              <a:t>Chung </a:t>
            </a:r>
            <a:r>
              <a:rPr lang="en-US" sz="1200" dirty="0" err="1" smtClean="0"/>
              <a:t>SY</a:t>
            </a:r>
            <a:r>
              <a:rPr lang="en-US" sz="1200" dirty="0" smtClean="0"/>
              <a:t>, Zhu S, </a:t>
            </a:r>
            <a:r>
              <a:rPr lang="en-US" sz="1200" dirty="0" err="1" smtClean="0"/>
              <a:t>Friedmann</a:t>
            </a:r>
            <a:r>
              <a:rPr lang="en-US" sz="1200" dirty="0" smtClean="0"/>
              <a:t> E, Kelleher C, </a:t>
            </a:r>
            <a:r>
              <a:rPr lang="en-US" sz="1200" dirty="0" err="1" smtClean="0"/>
              <a:t>Koziovsky</a:t>
            </a:r>
            <a:r>
              <a:rPr lang="en-US" sz="1200" dirty="0" smtClean="0"/>
              <a:t> A, Macfarlane KW, </a:t>
            </a:r>
            <a:r>
              <a:rPr lang="en-US" sz="1200" dirty="0" err="1" smtClean="0"/>
              <a:t>Tkaczuk</a:t>
            </a:r>
            <a:r>
              <a:rPr lang="en-US" sz="1200" dirty="0" smtClean="0"/>
              <a:t> </a:t>
            </a:r>
            <a:r>
              <a:rPr lang="en-US" sz="1200" dirty="0" err="1" smtClean="0"/>
              <a:t>ZHR</a:t>
            </a:r>
            <a:r>
              <a:rPr lang="en-US" sz="1200" dirty="0" smtClean="0"/>
              <a:t>, Ryan AS, Griffith KA (2015). Weight loss with mindful eating in African American women following treatment for breast cancer: a longitudinal study. Support Care Cancer. </a:t>
            </a:r>
          </a:p>
          <a:p>
            <a:pPr marL="0" indent="0">
              <a:buNone/>
            </a:pPr>
            <a:endParaRPr lang="en-US" sz="1200" dirty="0" smtClean="0"/>
          </a:p>
          <a:p>
            <a:pPr marL="0" indent="0">
              <a:buNone/>
            </a:pPr>
            <a:r>
              <a:rPr lang="en-US" sz="1200" dirty="0" smtClean="0"/>
              <a:t>Dalen J, Smith BW, Shelley BM, Sloan AL, </a:t>
            </a:r>
            <a:r>
              <a:rPr lang="en-US" sz="1200" dirty="0" err="1" smtClean="0"/>
              <a:t>Leahigh</a:t>
            </a:r>
            <a:r>
              <a:rPr lang="en-US" sz="1200" dirty="0" smtClean="0"/>
              <a:t> L, Begay D (2010). Pilot study: a mindful eating and living (MEAL): weight, eating behavior and psychological outcomes associated with a mindfulness-based intervention for people with obesity. Complementary Therapies in Medicine, 18; 260-264. </a:t>
            </a:r>
          </a:p>
          <a:p>
            <a:pPr marL="0" indent="0">
              <a:buNone/>
            </a:pPr>
            <a:endParaRPr lang="en-US" sz="1200" dirty="0" smtClean="0"/>
          </a:p>
          <a:p>
            <a:pPr marL="0" indent="0">
              <a:buNone/>
            </a:pPr>
            <a:r>
              <a:rPr lang="en-US" sz="1200" dirty="0" smtClean="0"/>
              <a:t>Daly P, Pace T, Berg J, Menon U, </a:t>
            </a:r>
            <a:r>
              <a:rPr lang="en-US" sz="1200" dirty="0" err="1" smtClean="0"/>
              <a:t>Szalacha</a:t>
            </a:r>
            <a:r>
              <a:rPr lang="en-US" sz="1200" dirty="0" smtClean="0"/>
              <a:t> LA (2016). A mindful eating intervention: a theory-guided randomized anti-obesity feasibility study with adolescent Latino females. </a:t>
            </a:r>
            <a:r>
              <a:rPr lang="en-US" sz="1200" dirty="0" err="1" smtClean="0"/>
              <a:t>Compleemntary</a:t>
            </a:r>
            <a:r>
              <a:rPr lang="en-US" sz="1200" dirty="0" smtClean="0"/>
              <a:t> Therapies in Medicine, 28; 1-7.</a:t>
            </a:r>
          </a:p>
          <a:p>
            <a:pPr marL="0" indent="0">
              <a:buNone/>
            </a:pPr>
            <a:endParaRPr lang="en-US" sz="1200" dirty="0" smtClean="0"/>
          </a:p>
          <a:p>
            <a:pPr marL="0" indent="0">
              <a:buNone/>
            </a:pPr>
            <a:r>
              <a:rPr lang="en-US" sz="1200" dirty="0" err="1" smtClean="0"/>
              <a:t>Daubenmier</a:t>
            </a:r>
            <a:r>
              <a:rPr lang="en-US" sz="1200" dirty="0" smtClean="0"/>
              <a:t> J, </a:t>
            </a:r>
            <a:r>
              <a:rPr lang="en-US" sz="1200" dirty="0" err="1" smtClean="0"/>
              <a:t>Kristeller</a:t>
            </a:r>
            <a:r>
              <a:rPr lang="en-US" sz="1200" dirty="0" smtClean="0"/>
              <a:t> J, Hecht FM, </a:t>
            </a:r>
            <a:r>
              <a:rPr lang="en-US" sz="1200" dirty="0" err="1" smtClean="0"/>
              <a:t>Maninger</a:t>
            </a:r>
            <a:r>
              <a:rPr lang="en-US" sz="1200" dirty="0" smtClean="0"/>
              <a:t> N, </a:t>
            </a:r>
            <a:r>
              <a:rPr lang="en-US" sz="1200" dirty="0" err="1" smtClean="0"/>
              <a:t>Kuwata</a:t>
            </a:r>
            <a:r>
              <a:rPr lang="en-US" sz="1200" dirty="0" smtClean="0"/>
              <a:t> M, </a:t>
            </a:r>
            <a:r>
              <a:rPr lang="en-US" sz="1200" dirty="0" err="1" smtClean="0"/>
              <a:t>Jhaveri</a:t>
            </a:r>
            <a:r>
              <a:rPr lang="en-US" sz="1200" dirty="0" smtClean="0"/>
              <a:t> K, Lusting RH, </a:t>
            </a:r>
            <a:r>
              <a:rPr lang="en-US" sz="1200" dirty="0" err="1" smtClean="0"/>
              <a:t>Kemeny</a:t>
            </a:r>
            <a:r>
              <a:rPr lang="en-US" sz="1200" dirty="0" smtClean="0"/>
              <a:t> M, Karan L, </a:t>
            </a:r>
            <a:r>
              <a:rPr lang="en-US" sz="1200" dirty="0" err="1" smtClean="0"/>
              <a:t>Epel</a:t>
            </a:r>
            <a:r>
              <a:rPr lang="en-US" sz="1200" dirty="0" smtClean="0"/>
              <a:t> E (2011). Mindfulness Intervention for stress eating to reduce cortisol and abdominal fat among overweight and obese women: an exploratory randomized controlled study. Journal of obesity. 13p.</a:t>
            </a:r>
          </a:p>
          <a:p>
            <a:pPr marL="0" indent="0">
              <a:buNone/>
            </a:pPr>
            <a:endParaRPr lang="en-US" sz="1200" dirty="0" smtClean="0"/>
          </a:p>
          <a:p>
            <a:pPr marL="0" indent="0">
              <a:buNone/>
            </a:pPr>
            <a:r>
              <a:rPr lang="en-US" sz="1200" dirty="0" err="1" smtClean="0"/>
              <a:t>Foman</a:t>
            </a:r>
            <a:r>
              <a:rPr lang="en-US" sz="1200" dirty="0" smtClean="0"/>
              <a:t> EM, </a:t>
            </a:r>
            <a:r>
              <a:rPr lang="en-US" sz="1200" dirty="0" err="1" smtClean="0"/>
              <a:t>Butryn</a:t>
            </a:r>
            <a:r>
              <a:rPr lang="en-US" sz="1200" dirty="0" smtClean="0"/>
              <a:t> ML, Hoffman KL, Herbert JD. Na open trial of an acceptance-based behavioral intervention for weight loss. Cognitive and behavioral practice, 16; 223-235. </a:t>
            </a:r>
          </a:p>
          <a:p>
            <a:pPr marL="0" indent="0">
              <a:buNone/>
            </a:pPr>
            <a:endParaRPr lang="en-US" sz="1200" dirty="0" smtClean="0"/>
          </a:p>
          <a:p>
            <a:pPr marL="0" indent="0">
              <a:buNone/>
            </a:pPr>
            <a:r>
              <a:rPr lang="en-US" sz="1200" dirty="0" smtClean="0"/>
              <a:t>Kearney DJ, Milton ML, </a:t>
            </a:r>
            <a:r>
              <a:rPr lang="en-US" sz="1200" dirty="0" err="1" smtClean="0"/>
              <a:t>Malte</a:t>
            </a:r>
            <a:r>
              <a:rPr lang="en-US" sz="1200" dirty="0" smtClean="0"/>
              <a:t> CA, McDermott KA, Martinez M, Simpson TL. (2012). Participation in mindfulness-based stress reduction is not associated with reductions in emotional eating or uncontrolled eating. Nutrition research, 32; 413-420. </a:t>
            </a:r>
            <a:endParaRPr lang="en-US" sz="1200" dirty="0"/>
          </a:p>
        </p:txBody>
      </p:sp>
    </p:spTree>
    <p:extLst>
      <p:ext uri="{BB962C8B-B14F-4D97-AF65-F5344CB8AC3E}">
        <p14:creationId xmlns:p14="http://schemas.microsoft.com/office/powerpoint/2010/main" val="1439290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References</a:t>
            </a:r>
            <a:endParaRPr lang="pt-BR"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Espaço Reservado para Conteúdo 6"/>
          <p:cNvSpPr>
            <a:spLocks noGrp="1"/>
          </p:cNvSpPr>
          <p:nvPr>
            <p:ph idx="1"/>
          </p:nvPr>
        </p:nvSpPr>
        <p:spPr>
          <a:xfrm>
            <a:off x="457200" y="1600200"/>
            <a:ext cx="8291264" cy="5069160"/>
          </a:xfrm>
        </p:spPr>
        <p:txBody>
          <a:bodyPr>
            <a:normAutofit/>
          </a:bodyPr>
          <a:lstStyle/>
          <a:p>
            <a:pPr marL="0" indent="0">
              <a:buNone/>
            </a:pPr>
            <a:r>
              <a:rPr lang="en-US" sz="1200" dirty="0" smtClean="0"/>
              <a:t>Kidd LI, </a:t>
            </a:r>
            <a:r>
              <a:rPr lang="en-US" sz="1200" dirty="0" err="1" smtClean="0"/>
              <a:t>Graor</a:t>
            </a:r>
            <a:r>
              <a:rPr lang="en-US" sz="1200" dirty="0" smtClean="0"/>
              <a:t> CH, </a:t>
            </a:r>
            <a:r>
              <a:rPr lang="en-US" sz="1200" dirty="0" err="1" smtClean="0"/>
              <a:t>Murrock</a:t>
            </a:r>
            <a:r>
              <a:rPr lang="en-US" sz="1200" dirty="0" smtClean="0"/>
              <a:t> CJ. A Mindful eating group intervention for obese women: a mixed methods feasibility study (2013). Archives of Psychiatric Nursing, 27; 211-218. </a:t>
            </a:r>
          </a:p>
          <a:p>
            <a:pPr marL="0" indent="0">
              <a:buNone/>
            </a:pPr>
            <a:endParaRPr lang="en-US" sz="1200" dirty="0" smtClean="0"/>
          </a:p>
          <a:p>
            <a:pPr marL="0" indent="0">
              <a:buNone/>
            </a:pPr>
            <a:r>
              <a:rPr lang="en-US" sz="1200" dirty="0" smtClean="0"/>
              <a:t>Lillis J, </a:t>
            </a:r>
            <a:r>
              <a:rPr lang="en-US" sz="1200" dirty="0" err="1" smtClean="0"/>
              <a:t>Niemeir</a:t>
            </a:r>
            <a:r>
              <a:rPr lang="en-US" sz="1200" dirty="0" smtClean="0"/>
              <a:t> HM, Thomas JG, </a:t>
            </a:r>
            <a:r>
              <a:rPr lang="en-US" sz="1200" dirty="0" err="1" smtClean="0"/>
              <a:t>Unick</a:t>
            </a:r>
            <a:r>
              <a:rPr lang="en-US" sz="1200" dirty="0" smtClean="0"/>
              <a:t> J, Ross KM, </a:t>
            </a:r>
            <a:r>
              <a:rPr lang="en-US" sz="1200" dirty="0" err="1" smtClean="0"/>
              <a:t>Leahey</a:t>
            </a:r>
            <a:r>
              <a:rPr lang="en-US" sz="1200" dirty="0" smtClean="0"/>
              <a:t> TM, Kendra </a:t>
            </a:r>
            <a:r>
              <a:rPr lang="en-US" sz="1200" dirty="0" err="1" smtClean="0"/>
              <a:t>KE</a:t>
            </a:r>
            <a:r>
              <a:rPr lang="en-US" sz="1200" dirty="0" smtClean="0"/>
              <a:t>, </a:t>
            </a:r>
            <a:r>
              <a:rPr lang="en-US" sz="1200" dirty="0" err="1" smtClean="0"/>
              <a:t>Dorfman</a:t>
            </a:r>
            <a:r>
              <a:rPr lang="en-US" sz="1200" dirty="0" smtClean="0"/>
              <a:t> L, Wing RR (2016). A randomized trial of an acceptance-based behavioral intervention for weight loss in people with high internal disinhibition. Obesity, 24; 2509-2514. </a:t>
            </a:r>
          </a:p>
          <a:p>
            <a:pPr marL="0" indent="0">
              <a:buNone/>
            </a:pPr>
            <a:endParaRPr lang="en-US" sz="1200" dirty="0" smtClean="0"/>
          </a:p>
          <a:p>
            <a:pPr marL="0" indent="0">
              <a:buNone/>
            </a:pPr>
            <a:r>
              <a:rPr lang="en-US" sz="1200" dirty="0" err="1" smtClean="0"/>
              <a:t>Mantzios</a:t>
            </a:r>
            <a:r>
              <a:rPr lang="en-US" sz="1200" dirty="0" smtClean="0"/>
              <a:t> M, </a:t>
            </a:r>
            <a:r>
              <a:rPr lang="en-US" sz="1200" dirty="0" err="1" smtClean="0"/>
              <a:t>Giannou</a:t>
            </a:r>
            <a:r>
              <a:rPr lang="en-US" sz="1200" dirty="0" smtClean="0"/>
              <a:t> K (2014). Group vs. Single mindfulness meditation: exploring avoidance, impulsivity and weight management in two separate mindfulness meditation settings. Applied Psychology: health and well-being, 6(2); 173-191</a:t>
            </a:r>
          </a:p>
          <a:p>
            <a:pPr marL="0" indent="0">
              <a:buNone/>
            </a:pPr>
            <a:endParaRPr lang="en-US" sz="1200" dirty="0" smtClean="0"/>
          </a:p>
          <a:p>
            <a:pPr marL="0" indent="0">
              <a:buNone/>
            </a:pPr>
            <a:r>
              <a:rPr lang="en-US" sz="1200" dirty="0" err="1" smtClean="0"/>
              <a:t>Mantzios</a:t>
            </a:r>
            <a:r>
              <a:rPr lang="en-US" sz="1200" dirty="0" smtClean="0"/>
              <a:t> M, Wilson JC (2014). Exploring mindfulness and mindfulness with self-compassion centered interventions to assist weight loss: theoretical considerations and preliminary results of a randomized pilot study. Mindfulness.</a:t>
            </a:r>
          </a:p>
          <a:p>
            <a:pPr marL="0" indent="0">
              <a:buNone/>
            </a:pPr>
            <a:endParaRPr lang="en-US" sz="1200" dirty="0" smtClean="0"/>
          </a:p>
          <a:p>
            <a:pPr marL="0" indent="0">
              <a:buNone/>
            </a:pPr>
            <a:r>
              <a:rPr lang="en-US" sz="1200" dirty="0" smtClean="0"/>
              <a:t>Miller </a:t>
            </a:r>
            <a:r>
              <a:rPr lang="en-US" sz="1200" dirty="0" err="1" smtClean="0"/>
              <a:t>CK</a:t>
            </a:r>
            <a:r>
              <a:rPr lang="en-US" sz="1200" dirty="0" smtClean="0"/>
              <a:t>, </a:t>
            </a:r>
            <a:r>
              <a:rPr lang="en-US" sz="1200" dirty="0" err="1" smtClean="0"/>
              <a:t>Kristeller</a:t>
            </a:r>
            <a:r>
              <a:rPr lang="en-US" sz="1200" dirty="0" smtClean="0"/>
              <a:t> </a:t>
            </a:r>
            <a:r>
              <a:rPr lang="en-US" sz="1200" dirty="0" err="1" smtClean="0"/>
              <a:t>JL</a:t>
            </a:r>
            <a:r>
              <a:rPr lang="en-US" sz="1200" dirty="0" smtClean="0"/>
              <a:t>, Headings A, </a:t>
            </a:r>
            <a:r>
              <a:rPr lang="en-US" sz="1200" dirty="0" err="1" smtClean="0"/>
              <a:t>Nagaraja</a:t>
            </a:r>
            <a:r>
              <a:rPr lang="en-US" sz="1200" dirty="0" smtClean="0"/>
              <a:t> H, Miser F (2012). Comparative effectiveness of a mindful eating intervention to a diabetes self-management intervention among adults with type 2 diabetes: a pilot study. Journal of the academy of nutrition and dietetics, 112; 1835-1842. </a:t>
            </a:r>
          </a:p>
          <a:p>
            <a:pPr marL="0" indent="0">
              <a:buNone/>
            </a:pPr>
            <a:endParaRPr lang="en-US" sz="1200" dirty="0" smtClean="0"/>
          </a:p>
          <a:p>
            <a:pPr marL="0" indent="0">
              <a:buNone/>
            </a:pPr>
            <a:r>
              <a:rPr lang="en-US" sz="1200" dirty="0" err="1" smtClean="0"/>
              <a:t>Niemier</a:t>
            </a:r>
            <a:r>
              <a:rPr lang="en-US" sz="1200" dirty="0" smtClean="0"/>
              <a:t> HM, </a:t>
            </a:r>
            <a:r>
              <a:rPr lang="en-US" sz="1200" dirty="0" err="1" smtClean="0"/>
              <a:t>Leahey</a:t>
            </a:r>
            <a:r>
              <a:rPr lang="en-US" sz="1200" dirty="0" smtClean="0"/>
              <a:t> T, Reed </a:t>
            </a:r>
            <a:r>
              <a:rPr lang="en-US" sz="1200" dirty="0" err="1" smtClean="0"/>
              <a:t>KP</a:t>
            </a:r>
            <a:r>
              <a:rPr lang="en-US" sz="1200" dirty="0" smtClean="0"/>
              <a:t>, Brown RA, Wing RR (2012). Na acceptance-based behavioral intervention for weight loss: a pilot study. Behavior Therapy, 43; 427-435. </a:t>
            </a:r>
          </a:p>
          <a:p>
            <a:pPr marL="0" indent="0">
              <a:buNone/>
            </a:pPr>
            <a:endParaRPr lang="en-US" sz="1200" dirty="0" smtClean="0"/>
          </a:p>
          <a:p>
            <a:pPr marL="0" indent="0">
              <a:buNone/>
            </a:pPr>
            <a:r>
              <a:rPr lang="en-US" sz="1200" dirty="0" smtClean="0"/>
              <a:t>Tapper K, Shaw C, </a:t>
            </a:r>
            <a:r>
              <a:rPr lang="en-US" sz="1200" dirty="0" err="1" smtClean="0"/>
              <a:t>Ilsley</a:t>
            </a:r>
            <a:r>
              <a:rPr lang="en-US" sz="1200" dirty="0" smtClean="0"/>
              <a:t> J, Hill AJ, Bond FW, Moore L (2009). Exploratory </a:t>
            </a:r>
            <a:r>
              <a:rPr lang="en-US" sz="1200" dirty="0" err="1" smtClean="0"/>
              <a:t>randomised</a:t>
            </a:r>
            <a:r>
              <a:rPr lang="en-US" sz="1200" dirty="0" smtClean="0"/>
              <a:t> controlled trial of a mindfulness-based weight loss intervention for women. Appetite, 52; 396-404. </a:t>
            </a:r>
          </a:p>
          <a:p>
            <a:pPr marL="0" indent="0">
              <a:buNone/>
            </a:pPr>
            <a:endParaRPr lang="en-US" sz="1200" dirty="0" smtClean="0"/>
          </a:p>
          <a:p>
            <a:pPr marL="0" indent="0">
              <a:buNone/>
            </a:pPr>
            <a:r>
              <a:rPr lang="en-US" sz="1200" dirty="0" smtClean="0"/>
              <a:t>Timmerman GM, Brown A (2012). The effect of a mindful restaurant eating intervention on weight management in women. J </a:t>
            </a:r>
            <a:r>
              <a:rPr lang="en-US" sz="1200" dirty="0" err="1" smtClean="0"/>
              <a:t>Nutr</a:t>
            </a:r>
            <a:r>
              <a:rPr lang="en-US" sz="1200" dirty="0" smtClean="0"/>
              <a:t> </a:t>
            </a:r>
            <a:r>
              <a:rPr lang="en-US" sz="1200" dirty="0" err="1" smtClean="0"/>
              <a:t>Educ</a:t>
            </a:r>
            <a:r>
              <a:rPr lang="en-US" sz="1200" dirty="0" smtClean="0"/>
              <a:t> </a:t>
            </a:r>
            <a:r>
              <a:rPr lang="en-US" sz="1200" dirty="0" err="1" smtClean="0"/>
              <a:t>Behav</a:t>
            </a:r>
            <a:r>
              <a:rPr lang="en-US" sz="1200" dirty="0" smtClean="0"/>
              <a:t>, 44(1); 22-28 </a:t>
            </a:r>
            <a:endParaRPr lang="en-US" sz="1200" dirty="0"/>
          </a:p>
        </p:txBody>
      </p:sp>
    </p:spTree>
    <p:extLst>
      <p:ext uri="{BB962C8B-B14F-4D97-AF65-F5344CB8AC3E}">
        <p14:creationId xmlns:p14="http://schemas.microsoft.com/office/powerpoint/2010/main" val="20195667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7062" y="332656"/>
            <a:ext cx="7267346" cy="1446550"/>
          </a:xfrm>
          <a:prstGeom prst="rect">
            <a:avLst/>
          </a:prstGeom>
          <a:noFill/>
        </p:spPr>
        <p:txBody>
          <a:bodyPr wrap="square" lIns="91440" tIns="45720" rIns="91440" bIns="45720">
            <a:spAutoFit/>
          </a:bodyPr>
          <a:lstStyle/>
          <a:p>
            <a:pPr algn="ctr"/>
            <a:r>
              <a:rPr lang="en-US" sz="4400" b="1" cap="none" spc="0" dirty="0">
                <a:ln w="0"/>
                <a:solidFill>
                  <a:schemeClr val="accent1"/>
                </a:solidFill>
                <a:effectLst>
                  <a:outerShdw blurRad="38100" dist="25400" dir="5400000" algn="ctr" rotWithShape="0">
                    <a:srgbClr val="6E747A">
                      <a:alpha val="43000"/>
                    </a:srgbClr>
                  </a:outerShdw>
                </a:effectLst>
              </a:rPr>
              <a:t>Need CE credit for this </a:t>
            </a:r>
          </a:p>
          <a:p>
            <a:pPr algn="ctr"/>
            <a:r>
              <a:rPr lang="en-US" sz="4400" b="1" cap="none" spc="0" dirty="0">
                <a:ln w="0"/>
                <a:solidFill>
                  <a:schemeClr val="accent1"/>
                </a:solidFill>
                <a:effectLst>
                  <a:outerShdw blurRad="38100" dist="25400" dir="5400000" algn="ctr" rotWithShape="0">
                    <a:srgbClr val="6E747A">
                      <a:alpha val="43000"/>
                    </a:srgbClr>
                  </a:outerShdw>
                </a:effectLst>
              </a:rPr>
              <a:t>session?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9618" y="5832339"/>
            <a:ext cx="720854" cy="69300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928" y="3926523"/>
            <a:ext cx="2743200" cy="2598821"/>
          </a:xfrm>
          <a:prstGeom prst="rect">
            <a:avLst/>
          </a:prstGeom>
        </p:spPr>
      </p:pic>
      <p:sp>
        <p:nvSpPr>
          <p:cNvPr id="7" name="Rectangle 6"/>
          <p:cNvSpPr/>
          <p:nvPr/>
        </p:nvSpPr>
        <p:spPr>
          <a:xfrm>
            <a:off x="373815" y="1994064"/>
            <a:ext cx="8446657" cy="1938992"/>
          </a:xfrm>
          <a:prstGeom prst="rect">
            <a:avLst/>
          </a:prstGeom>
          <a:noFill/>
        </p:spPr>
        <p:txBody>
          <a:bodyPr wrap="square" lIns="91440" tIns="45720" rIns="91440" bIns="45720">
            <a:spAutoFit/>
          </a:bodyPr>
          <a:lstStyle/>
          <a:p>
            <a:pPr algn="ctr"/>
            <a:r>
              <a:rPr lang="en-US" sz="4000" dirty="0">
                <a:ln w="0"/>
                <a:solidFill>
                  <a:schemeClr val="accent6">
                    <a:lumMod val="75000"/>
                  </a:schemeClr>
                </a:solidFill>
                <a:effectLst>
                  <a:outerShdw blurRad="38100" dist="25400" dir="5400000" algn="ctr" rotWithShape="0">
                    <a:srgbClr val="6E747A">
                      <a:alpha val="43000"/>
                    </a:srgbClr>
                  </a:outerShdw>
                </a:effectLst>
              </a:rPr>
              <a:t>Please don’t forget to sign out </a:t>
            </a:r>
          </a:p>
          <a:p>
            <a:pPr algn="ctr"/>
            <a:r>
              <a:rPr lang="en-US" sz="4000" dirty="0">
                <a:ln w="0"/>
                <a:solidFill>
                  <a:schemeClr val="accent6">
                    <a:lumMod val="75000"/>
                  </a:schemeClr>
                </a:solidFill>
                <a:effectLst>
                  <a:outerShdw blurRad="38100" dist="25400" dir="5400000" algn="ctr" rotWithShape="0">
                    <a:srgbClr val="6E747A">
                      <a:alpha val="43000"/>
                    </a:srgbClr>
                  </a:outerShdw>
                </a:effectLst>
              </a:rPr>
              <a:t>order to have your </a:t>
            </a:r>
          </a:p>
          <a:p>
            <a:pPr algn="ctr"/>
            <a:r>
              <a:rPr lang="en-US" sz="4000" dirty="0">
                <a:ln w="0"/>
                <a:solidFill>
                  <a:schemeClr val="accent6">
                    <a:lumMod val="75000"/>
                  </a:schemeClr>
                </a:solidFill>
                <a:effectLst>
                  <a:outerShdw blurRad="38100" dist="25400" dir="5400000" algn="ctr" rotWithShape="0">
                    <a:srgbClr val="6E747A">
                      <a:alpha val="43000"/>
                    </a:srgbClr>
                  </a:outerShdw>
                </a:effectLst>
              </a:rPr>
              <a:t>attendance tracked</a:t>
            </a:r>
            <a:endParaRPr lang="en-US" sz="4000" cap="none" spc="0" dirty="0">
              <a:ln w="0"/>
              <a:solidFill>
                <a:schemeClr val="accent6">
                  <a:lumMod val="75000"/>
                </a:schemeClr>
              </a:solidFill>
              <a:effectLst>
                <a:outerShdw blurRad="38100" dist="25400" dir="5400000" algn="ctr" rotWithShape="0">
                  <a:srgbClr val="6E747A">
                    <a:alpha val="43000"/>
                  </a:srgbClr>
                </a:outerShdw>
              </a:effectLst>
            </a:endParaRPr>
          </a:p>
        </p:txBody>
      </p:sp>
      <p:sp>
        <p:nvSpPr>
          <p:cNvPr id="8" name="Quadro 7"/>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427713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Introduction</a:t>
            </a:r>
            <a:endParaRPr lang="pt-BR" dirty="0">
              <a:solidFill>
                <a:schemeClr val="bg1"/>
              </a:solidFill>
            </a:endParaRPr>
          </a:p>
        </p:txBody>
      </p:sp>
      <p:sp>
        <p:nvSpPr>
          <p:cNvPr id="3" name="Espaço Reservado para Conteúdo 2"/>
          <p:cNvSpPr>
            <a:spLocks noGrp="1"/>
          </p:cNvSpPr>
          <p:nvPr>
            <p:ph idx="1"/>
          </p:nvPr>
        </p:nvSpPr>
        <p:spPr>
          <a:xfrm>
            <a:off x="1722313" y="5877272"/>
            <a:ext cx="5297959" cy="648072"/>
          </a:xfrm>
        </p:spPr>
        <p:txBody>
          <a:bodyPr>
            <a:normAutofit/>
          </a:bodyPr>
          <a:lstStyle/>
          <a:p>
            <a:pPr marL="0" indent="0" algn="ctr">
              <a:buNone/>
            </a:pPr>
            <a:r>
              <a:rPr lang="pt-BR" dirty="0" err="1" smtClean="0"/>
              <a:t>Cognitive</a:t>
            </a:r>
            <a:r>
              <a:rPr lang="pt-BR" dirty="0" smtClean="0"/>
              <a:t> </a:t>
            </a:r>
            <a:r>
              <a:rPr lang="pt-BR" dirty="0" err="1" smtClean="0"/>
              <a:t>restriction</a:t>
            </a:r>
            <a:endParaRPr lang="pt-BR" dirty="0"/>
          </a:p>
        </p:txBody>
      </p:sp>
      <p:sp>
        <p:nvSpPr>
          <p:cNvPr id="5" name="Quadro 4"/>
          <p:cNvSpPr/>
          <p:nvPr/>
        </p:nvSpPr>
        <p:spPr>
          <a:xfrm>
            <a:off x="-828600" y="-963488"/>
            <a:ext cx="10873208"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7087" y="1802528"/>
            <a:ext cx="5469826" cy="253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eta para a esquerda 5"/>
          <p:cNvSpPr/>
          <p:nvPr/>
        </p:nvSpPr>
        <p:spPr>
          <a:xfrm>
            <a:off x="1949079" y="5157192"/>
            <a:ext cx="4896544" cy="36004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esquerda 9"/>
          <p:cNvSpPr/>
          <p:nvPr/>
        </p:nvSpPr>
        <p:spPr>
          <a:xfrm rot="10800000">
            <a:off x="1979712" y="4509120"/>
            <a:ext cx="4896544" cy="360042"/>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p:cNvSpPr txBox="1"/>
          <p:nvPr/>
        </p:nvSpPr>
        <p:spPr>
          <a:xfrm>
            <a:off x="7092280" y="4499831"/>
            <a:ext cx="1656184" cy="369332"/>
          </a:xfrm>
          <a:prstGeom prst="rect">
            <a:avLst/>
          </a:prstGeom>
          <a:noFill/>
        </p:spPr>
        <p:txBody>
          <a:bodyPr wrap="square" rtlCol="0">
            <a:spAutoFit/>
          </a:bodyPr>
          <a:lstStyle/>
          <a:p>
            <a:r>
              <a:rPr lang="pt-BR" i="1" dirty="0" err="1" smtClean="0"/>
              <a:t>Control</a:t>
            </a:r>
            <a:r>
              <a:rPr lang="pt-BR" i="1" dirty="0" smtClean="0"/>
              <a:t> </a:t>
            </a:r>
            <a:r>
              <a:rPr lang="pt-BR" i="1" dirty="0" err="1" smtClean="0"/>
              <a:t>phase</a:t>
            </a:r>
            <a:endParaRPr lang="pt-BR" i="1" dirty="0"/>
          </a:p>
        </p:txBody>
      </p:sp>
      <p:sp>
        <p:nvSpPr>
          <p:cNvPr id="12" name="CaixaDeTexto 11"/>
          <p:cNvSpPr txBox="1"/>
          <p:nvPr/>
        </p:nvSpPr>
        <p:spPr>
          <a:xfrm>
            <a:off x="323528" y="5085184"/>
            <a:ext cx="1656184" cy="369332"/>
          </a:xfrm>
          <a:prstGeom prst="rect">
            <a:avLst/>
          </a:prstGeom>
          <a:noFill/>
        </p:spPr>
        <p:txBody>
          <a:bodyPr wrap="square" rtlCol="0">
            <a:spAutoFit/>
          </a:bodyPr>
          <a:lstStyle/>
          <a:p>
            <a:r>
              <a:rPr lang="pt-BR" i="1" dirty="0" err="1" smtClean="0"/>
              <a:t>Disinhibition</a:t>
            </a:r>
            <a:endParaRPr lang="pt-BR" i="1" dirty="0"/>
          </a:p>
        </p:txBody>
      </p:sp>
    </p:spTree>
    <p:extLst>
      <p:ext uri="{BB962C8B-B14F-4D97-AF65-F5344CB8AC3E}">
        <p14:creationId xmlns:p14="http://schemas.microsoft.com/office/powerpoint/2010/main" val="391213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Introduction</a:t>
            </a:r>
            <a:endParaRPr lang="pt-BR"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3" name="Triângulo isósceles 2"/>
          <p:cNvSpPr/>
          <p:nvPr/>
        </p:nvSpPr>
        <p:spPr>
          <a:xfrm>
            <a:off x="2411760" y="2492896"/>
            <a:ext cx="4320480" cy="3096344"/>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3419872" y="1964071"/>
            <a:ext cx="2376264" cy="400110"/>
          </a:xfrm>
          <a:prstGeom prst="rect">
            <a:avLst/>
          </a:prstGeom>
          <a:noFill/>
        </p:spPr>
        <p:txBody>
          <a:bodyPr wrap="square" rtlCol="0">
            <a:spAutoFit/>
          </a:bodyPr>
          <a:lstStyle/>
          <a:p>
            <a:r>
              <a:rPr lang="pt-BR" sz="2000" b="1" dirty="0" err="1" smtClean="0"/>
              <a:t>Cognitive</a:t>
            </a:r>
            <a:r>
              <a:rPr lang="pt-BR" sz="2000" b="1" dirty="0" smtClean="0"/>
              <a:t> </a:t>
            </a:r>
            <a:r>
              <a:rPr lang="pt-BR" sz="2000" b="1" dirty="0" err="1" smtClean="0"/>
              <a:t>Restriction</a:t>
            </a:r>
            <a:endParaRPr lang="pt-BR" sz="2000" b="1" dirty="0"/>
          </a:p>
        </p:txBody>
      </p:sp>
      <p:sp>
        <p:nvSpPr>
          <p:cNvPr id="8" name="CaixaDeTexto 7"/>
          <p:cNvSpPr txBox="1"/>
          <p:nvPr/>
        </p:nvSpPr>
        <p:spPr>
          <a:xfrm>
            <a:off x="323528" y="5261138"/>
            <a:ext cx="2376264" cy="707886"/>
          </a:xfrm>
          <a:prstGeom prst="rect">
            <a:avLst/>
          </a:prstGeom>
          <a:noFill/>
        </p:spPr>
        <p:txBody>
          <a:bodyPr wrap="square" rtlCol="0">
            <a:spAutoFit/>
          </a:bodyPr>
          <a:lstStyle/>
          <a:p>
            <a:pPr algn="ctr"/>
            <a:r>
              <a:rPr lang="pt-BR" sz="2000" b="1" dirty="0" err="1" smtClean="0"/>
              <a:t>Emotional</a:t>
            </a:r>
            <a:r>
              <a:rPr lang="pt-BR" sz="2000" b="1" dirty="0" smtClean="0"/>
              <a:t> </a:t>
            </a:r>
          </a:p>
          <a:p>
            <a:pPr algn="ctr"/>
            <a:r>
              <a:rPr lang="pt-BR" sz="2000" b="1" dirty="0" err="1" smtClean="0"/>
              <a:t>eating</a:t>
            </a:r>
            <a:endParaRPr lang="pt-BR" sz="2000" b="1" dirty="0"/>
          </a:p>
        </p:txBody>
      </p:sp>
      <p:sp>
        <p:nvSpPr>
          <p:cNvPr id="9" name="CaixaDeTexto 8"/>
          <p:cNvSpPr txBox="1"/>
          <p:nvPr/>
        </p:nvSpPr>
        <p:spPr>
          <a:xfrm>
            <a:off x="6156176" y="5229200"/>
            <a:ext cx="2376264" cy="707886"/>
          </a:xfrm>
          <a:prstGeom prst="rect">
            <a:avLst/>
          </a:prstGeom>
          <a:noFill/>
        </p:spPr>
        <p:txBody>
          <a:bodyPr wrap="square" rtlCol="0">
            <a:spAutoFit/>
          </a:bodyPr>
          <a:lstStyle/>
          <a:p>
            <a:pPr algn="ctr"/>
            <a:r>
              <a:rPr lang="pt-BR" sz="2000" b="1" dirty="0" err="1" smtClean="0"/>
              <a:t>Binge</a:t>
            </a:r>
            <a:r>
              <a:rPr lang="pt-BR" sz="2000" b="1" dirty="0" smtClean="0"/>
              <a:t> </a:t>
            </a:r>
          </a:p>
          <a:p>
            <a:pPr algn="ctr"/>
            <a:r>
              <a:rPr lang="pt-BR" sz="2000" b="1" dirty="0" err="1" smtClean="0"/>
              <a:t>eating</a:t>
            </a:r>
            <a:endParaRPr lang="pt-BR" sz="2000" b="1" dirty="0"/>
          </a:p>
        </p:txBody>
      </p:sp>
      <p:sp>
        <p:nvSpPr>
          <p:cNvPr id="10" name="CaixaDeTexto 9"/>
          <p:cNvSpPr txBox="1"/>
          <p:nvPr/>
        </p:nvSpPr>
        <p:spPr>
          <a:xfrm>
            <a:off x="1655676" y="3789040"/>
            <a:ext cx="5832648" cy="830997"/>
          </a:xfrm>
          <a:prstGeom prst="rect">
            <a:avLst/>
          </a:prstGeom>
          <a:noFill/>
        </p:spPr>
        <p:txBody>
          <a:bodyPr wrap="square" rtlCol="0">
            <a:spAutoFit/>
          </a:bodyPr>
          <a:lstStyle/>
          <a:p>
            <a:pPr algn="ctr"/>
            <a:r>
              <a:rPr lang="pt-BR" sz="4800" b="1" i="1" dirty="0" err="1" smtClean="0">
                <a:solidFill>
                  <a:schemeClr val="accent4">
                    <a:lumMod val="75000"/>
                  </a:schemeClr>
                </a:solidFill>
                <a:latin typeface="Baskerville Old Face" pitchFamily="18" charset="0"/>
              </a:rPr>
              <a:t>Mindfulness</a:t>
            </a:r>
            <a:endParaRPr lang="pt-BR" sz="4800" b="1" i="1" dirty="0">
              <a:solidFill>
                <a:schemeClr val="accent4">
                  <a:lumMod val="75000"/>
                </a:schemeClr>
              </a:solidFill>
              <a:latin typeface="Baskerville Old Face" pitchFamily="18" charset="0"/>
            </a:endParaRPr>
          </a:p>
        </p:txBody>
      </p:sp>
    </p:spTree>
    <p:extLst>
      <p:ext uri="{BB962C8B-B14F-4D97-AF65-F5344CB8AC3E}">
        <p14:creationId xmlns:p14="http://schemas.microsoft.com/office/powerpoint/2010/main" val="304228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Methodology</a:t>
            </a:r>
            <a:endParaRPr lang="pt-BR" dirty="0">
              <a:solidFill>
                <a:schemeClr val="bg1"/>
              </a:solidFill>
            </a:endParaRPr>
          </a:p>
        </p:txBody>
      </p:sp>
      <p:sp>
        <p:nvSpPr>
          <p:cNvPr id="3" name="Espaço Reservado para Conteúdo 2"/>
          <p:cNvSpPr>
            <a:spLocks noGrp="1"/>
          </p:cNvSpPr>
          <p:nvPr>
            <p:ph idx="1"/>
          </p:nvPr>
        </p:nvSpPr>
        <p:spPr>
          <a:xfrm>
            <a:off x="251520" y="1672208"/>
            <a:ext cx="8712968" cy="4925144"/>
          </a:xfrm>
        </p:spPr>
        <p:txBody>
          <a:bodyPr>
            <a:normAutofit/>
          </a:bodyPr>
          <a:lstStyle/>
          <a:p>
            <a:pPr>
              <a:lnSpc>
                <a:spcPct val="150000"/>
              </a:lnSpc>
              <a:buFont typeface="Wingdings" pitchFamily="2" charset="2"/>
              <a:buChar char="§"/>
            </a:pPr>
            <a:r>
              <a:rPr lang="en-US" sz="2800" b="1" dirty="0" smtClean="0"/>
              <a:t>Mindfulness: </a:t>
            </a:r>
          </a:p>
          <a:p>
            <a:pPr>
              <a:lnSpc>
                <a:spcPct val="120000"/>
              </a:lnSpc>
              <a:buFontTx/>
              <a:buChar char="-"/>
            </a:pPr>
            <a:r>
              <a:rPr lang="en-US" sz="2600" dirty="0" smtClean="0"/>
              <a:t>Reduce emotional suffering and increase motivation </a:t>
            </a:r>
          </a:p>
          <a:p>
            <a:pPr>
              <a:lnSpc>
                <a:spcPct val="120000"/>
              </a:lnSpc>
              <a:buFontTx/>
              <a:buChar char="-"/>
            </a:pPr>
            <a:r>
              <a:rPr lang="en-US" sz="2600" dirty="0" smtClean="0"/>
              <a:t>Seem to lead to healthier decisions by increasing consciousness of hunger and satiety signals </a:t>
            </a:r>
          </a:p>
          <a:p>
            <a:pPr>
              <a:lnSpc>
                <a:spcPct val="120000"/>
              </a:lnSpc>
              <a:buFontTx/>
              <a:buChar char="-"/>
            </a:pPr>
            <a:r>
              <a:rPr lang="en-US" sz="2600" dirty="0" smtClean="0"/>
              <a:t>Increase self-control regarding food consumption – by using better self-consciousness and self-regulation</a:t>
            </a:r>
          </a:p>
          <a:p>
            <a:pPr>
              <a:lnSpc>
                <a:spcPct val="120000"/>
              </a:lnSpc>
              <a:buFontTx/>
              <a:buChar char="-"/>
            </a:pPr>
            <a:r>
              <a:rPr lang="en-US" sz="2600" dirty="0" smtClean="0"/>
              <a:t>May correct some gaps in current treatments for overweight and obese people </a:t>
            </a:r>
            <a:endParaRPr lang="en-US" sz="2600" dirty="0"/>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694146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Aim</a:t>
            </a:r>
            <a:endParaRPr lang="pt-BR" dirty="0">
              <a:solidFill>
                <a:schemeClr val="bg1"/>
              </a:solidFill>
            </a:endParaRPr>
          </a:p>
        </p:txBody>
      </p:sp>
      <p:sp>
        <p:nvSpPr>
          <p:cNvPr id="5" name="Quadro 4"/>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Espaço Reservado para Conteúdo 6"/>
          <p:cNvSpPr>
            <a:spLocks noGrp="1"/>
          </p:cNvSpPr>
          <p:nvPr>
            <p:ph idx="1"/>
          </p:nvPr>
        </p:nvSpPr>
        <p:spPr>
          <a:xfrm>
            <a:off x="323528" y="2968352"/>
            <a:ext cx="8435280" cy="4997152"/>
          </a:xfrm>
        </p:spPr>
        <p:txBody>
          <a:bodyPr>
            <a:normAutofit/>
          </a:bodyPr>
          <a:lstStyle/>
          <a:p>
            <a:pPr marL="0" indent="0" algn="ctr">
              <a:buNone/>
            </a:pPr>
            <a:r>
              <a:rPr lang="en-US" dirty="0" smtClean="0"/>
              <a:t>Review the literature on studies that use mindfulness for </a:t>
            </a:r>
            <a:r>
              <a:rPr lang="en-US" smtClean="0"/>
              <a:t>weight management</a:t>
            </a:r>
            <a:r>
              <a:rPr lang="en-US" dirty="0" smtClean="0"/>
              <a:t>, and evaluate if the presence of nutritional guidance in the protocols is related to weight loss results. </a:t>
            </a:r>
          </a:p>
        </p:txBody>
      </p:sp>
      <p:sp>
        <p:nvSpPr>
          <p:cNvPr id="3" name="Retângulo de cantos arredondados 2"/>
          <p:cNvSpPr/>
          <p:nvPr/>
        </p:nvSpPr>
        <p:spPr>
          <a:xfrm>
            <a:off x="395536" y="2564904"/>
            <a:ext cx="8352928" cy="288032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1541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dirty="0" err="1" smtClean="0">
                <a:solidFill>
                  <a:schemeClr val="bg1"/>
                </a:solidFill>
              </a:rPr>
              <a:t>Methodology</a:t>
            </a:r>
            <a:endParaRPr lang="pt-BR" dirty="0">
              <a:solidFill>
                <a:schemeClr val="bg1"/>
              </a:solidFill>
            </a:endParaRPr>
          </a:p>
        </p:txBody>
      </p:sp>
      <p:sp>
        <p:nvSpPr>
          <p:cNvPr id="3" name="Espaço Reservado para Conteúdo 2"/>
          <p:cNvSpPr>
            <a:spLocks noGrp="1"/>
          </p:cNvSpPr>
          <p:nvPr>
            <p:ph idx="1"/>
          </p:nvPr>
        </p:nvSpPr>
        <p:spPr>
          <a:xfrm>
            <a:off x="457200" y="1628800"/>
            <a:ext cx="8435280" cy="4925144"/>
          </a:xfrm>
        </p:spPr>
        <p:txBody>
          <a:bodyPr>
            <a:normAutofit fontScale="77500" lnSpcReduction="20000"/>
          </a:bodyPr>
          <a:lstStyle/>
          <a:p>
            <a:pPr>
              <a:lnSpc>
                <a:spcPct val="150000"/>
              </a:lnSpc>
              <a:buFont typeface="Wingdings" pitchFamily="2" charset="2"/>
              <a:buChar char="§"/>
            </a:pPr>
            <a:r>
              <a:rPr lang="en-US" b="1" dirty="0" smtClean="0"/>
              <a:t>Databases:</a:t>
            </a:r>
            <a:r>
              <a:rPr lang="en-US" dirty="0" smtClean="0"/>
              <a:t> Medline, </a:t>
            </a:r>
            <a:r>
              <a:rPr lang="en-US" dirty="0" err="1" smtClean="0"/>
              <a:t>Pubmed</a:t>
            </a:r>
            <a:endParaRPr lang="en-US" dirty="0" smtClean="0"/>
          </a:p>
          <a:p>
            <a:pPr>
              <a:lnSpc>
                <a:spcPct val="150000"/>
              </a:lnSpc>
              <a:buFont typeface="Wingdings" pitchFamily="2" charset="2"/>
              <a:buChar char="§"/>
            </a:pPr>
            <a:r>
              <a:rPr lang="en-US" b="1" dirty="0" smtClean="0"/>
              <a:t>Terms:</a:t>
            </a:r>
            <a:r>
              <a:rPr lang="en-US" dirty="0" smtClean="0"/>
              <a:t> mindfulness, mindful eating, acceptance and commitment therapy and weight, weight loss, weight control</a:t>
            </a:r>
          </a:p>
          <a:p>
            <a:pPr>
              <a:lnSpc>
                <a:spcPct val="150000"/>
              </a:lnSpc>
              <a:buFont typeface="Wingdings" pitchFamily="2" charset="2"/>
              <a:buChar char="§"/>
            </a:pPr>
            <a:r>
              <a:rPr lang="en-US" dirty="0" smtClean="0"/>
              <a:t>January/2017 – March/2017</a:t>
            </a:r>
          </a:p>
          <a:p>
            <a:pPr>
              <a:lnSpc>
                <a:spcPct val="150000"/>
              </a:lnSpc>
              <a:buFont typeface="Wingdings" pitchFamily="2" charset="2"/>
              <a:buChar char="§"/>
            </a:pPr>
            <a:r>
              <a:rPr lang="en-US" b="1" dirty="0" smtClean="0"/>
              <a:t>IC: </a:t>
            </a:r>
            <a:r>
              <a:rPr lang="en-US" b="1" dirty="0"/>
              <a:t>:   </a:t>
            </a:r>
            <a:r>
              <a:rPr lang="en-US" dirty="0"/>
              <a:t>1) intervention based on mindfulness </a:t>
            </a:r>
          </a:p>
          <a:p>
            <a:pPr marL="0" indent="0">
              <a:lnSpc>
                <a:spcPct val="150000"/>
              </a:lnSpc>
              <a:buNone/>
            </a:pPr>
            <a:r>
              <a:rPr lang="en-US" dirty="0"/>
              <a:t>	</a:t>
            </a:r>
            <a:r>
              <a:rPr lang="en-US" dirty="0" smtClean="0"/>
              <a:t>  2</a:t>
            </a:r>
            <a:r>
              <a:rPr lang="en-US" dirty="0"/>
              <a:t>) evaluates the relationship between the proposed  </a:t>
            </a:r>
          </a:p>
          <a:p>
            <a:pPr marL="0" indent="0">
              <a:lnSpc>
                <a:spcPct val="150000"/>
              </a:lnSpc>
              <a:buNone/>
            </a:pPr>
            <a:r>
              <a:rPr lang="en-US" dirty="0"/>
              <a:t>	      intervention and weight control</a:t>
            </a:r>
          </a:p>
          <a:p>
            <a:pPr marL="0" indent="0">
              <a:lnSpc>
                <a:spcPct val="150000"/>
              </a:lnSpc>
              <a:buNone/>
            </a:pPr>
            <a:r>
              <a:rPr lang="en-US" dirty="0"/>
              <a:t>	</a:t>
            </a:r>
            <a:r>
              <a:rPr lang="en-US" dirty="0" smtClean="0"/>
              <a:t>  3</a:t>
            </a:r>
            <a:r>
              <a:rPr lang="en-US" dirty="0"/>
              <a:t>) publication between 2009 - 2017 </a:t>
            </a:r>
          </a:p>
        </p:txBody>
      </p:sp>
      <p:sp>
        <p:nvSpPr>
          <p:cNvPr id="5" name="Quadro 4"/>
          <p:cNvSpPr/>
          <p:nvPr/>
        </p:nvSpPr>
        <p:spPr>
          <a:xfrm>
            <a:off x="-900608" y="-891480"/>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314167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o 3"/>
          <p:cNvSpPr/>
          <p:nvPr/>
        </p:nvSpPr>
        <p:spPr>
          <a:xfrm>
            <a:off x="-900608" y="-963488"/>
            <a:ext cx="10945216" cy="8712968"/>
          </a:xfrm>
          <a:prstGeom prst="fram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rapezoide 6"/>
          <p:cNvSpPr/>
          <p:nvPr/>
        </p:nvSpPr>
        <p:spPr>
          <a:xfrm rot="10800000">
            <a:off x="1259632" y="1916832"/>
            <a:ext cx="6696744" cy="1440160"/>
          </a:xfrm>
          <a:prstGeom prst="trapezoid">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Results</a:t>
            </a:r>
            <a:endParaRPr lang="en-US" dirty="0">
              <a:solidFill>
                <a:schemeClr val="bg1"/>
              </a:solidFill>
            </a:endParaRPr>
          </a:p>
        </p:txBody>
      </p:sp>
      <p:sp>
        <p:nvSpPr>
          <p:cNvPr id="9" name="Retângulo de cantos arredondados 8"/>
          <p:cNvSpPr/>
          <p:nvPr/>
        </p:nvSpPr>
        <p:spPr>
          <a:xfrm>
            <a:off x="395536" y="404664"/>
            <a:ext cx="8352928" cy="936104"/>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ítulo 1"/>
          <p:cNvSpPr>
            <a:spLocks noGrp="1"/>
          </p:cNvSpPr>
          <p:nvPr>
            <p:ph type="title"/>
          </p:nvPr>
        </p:nvSpPr>
        <p:spPr>
          <a:xfrm>
            <a:off x="457200" y="274638"/>
            <a:ext cx="8229600" cy="1143000"/>
          </a:xfrm>
        </p:spPr>
        <p:txBody>
          <a:bodyPr/>
          <a:lstStyle/>
          <a:p>
            <a:r>
              <a:rPr lang="en-US" dirty="0" smtClean="0">
                <a:solidFill>
                  <a:schemeClr val="bg1"/>
                </a:solidFill>
              </a:rPr>
              <a:t>Results</a:t>
            </a:r>
            <a:endParaRPr lang="en-US" dirty="0">
              <a:solidFill>
                <a:schemeClr val="bg1"/>
              </a:solidFill>
            </a:endParaRPr>
          </a:p>
        </p:txBody>
      </p:sp>
      <p:sp>
        <p:nvSpPr>
          <p:cNvPr id="12" name="Trapezoide 11"/>
          <p:cNvSpPr/>
          <p:nvPr/>
        </p:nvSpPr>
        <p:spPr>
          <a:xfrm rot="10800000">
            <a:off x="1659868" y="3401378"/>
            <a:ext cx="5896272" cy="1323765"/>
          </a:xfrm>
          <a:prstGeom prst="trapezoid">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apezoide 12"/>
          <p:cNvSpPr/>
          <p:nvPr/>
        </p:nvSpPr>
        <p:spPr>
          <a:xfrm rot="10800000">
            <a:off x="2019908" y="4725144"/>
            <a:ext cx="5176192" cy="1323767"/>
          </a:xfrm>
          <a:prstGeom prst="trapezoid">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aixaDeTexto 13"/>
          <p:cNvSpPr txBox="1"/>
          <p:nvPr/>
        </p:nvSpPr>
        <p:spPr>
          <a:xfrm>
            <a:off x="1659867" y="1916832"/>
            <a:ext cx="5896273" cy="1600438"/>
          </a:xfrm>
          <a:prstGeom prst="rect">
            <a:avLst/>
          </a:prstGeom>
          <a:noFill/>
        </p:spPr>
        <p:txBody>
          <a:bodyPr wrap="square" rtlCol="0">
            <a:spAutoFit/>
          </a:bodyPr>
          <a:lstStyle/>
          <a:p>
            <a:pPr algn="ctr"/>
            <a:r>
              <a:rPr lang="en-US" sz="2000" b="1" dirty="0" smtClean="0"/>
              <a:t>N= 870</a:t>
            </a:r>
          </a:p>
          <a:p>
            <a:pPr algn="ctr"/>
            <a:r>
              <a:rPr lang="en-US" sz="2000" dirty="0" smtClean="0"/>
              <a:t> Using the search term combinations: mindfulness, mindful eating, acceptance and commitment therapy, and weight, weight loss, weight control</a:t>
            </a:r>
          </a:p>
          <a:p>
            <a:endParaRPr lang="en-US" dirty="0"/>
          </a:p>
        </p:txBody>
      </p:sp>
      <p:sp>
        <p:nvSpPr>
          <p:cNvPr id="15" name="CaixaDeTexto 14"/>
          <p:cNvSpPr txBox="1"/>
          <p:nvPr/>
        </p:nvSpPr>
        <p:spPr>
          <a:xfrm>
            <a:off x="1691680" y="3648506"/>
            <a:ext cx="5896273" cy="1292662"/>
          </a:xfrm>
          <a:prstGeom prst="rect">
            <a:avLst/>
          </a:prstGeom>
          <a:noFill/>
        </p:spPr>
        <p:txBody>
          <a:bodyPr wrap="square" rtlCol="0">
            <a:spAutoFit/>
          </a:bodyPr>
          <a:lstStyle/>
          <a:p>
            <a:pPr algn="ctr"/>
            <a:r>
              <a:rPr lang="en-US" sz="2000" b="1" dirty="0" smtClean="0"/>
              <a:t>N= 211</a:t>
            </a:r>
          </a:p>
          <a:p>
            <a:pPr algn="ctr"/>
            <a:r>
              <a:rPr lang="en-US" sz="2000" dirty="0" smtClean="0"/>
              <a:t> Articles selected just from titles. </a:t>
            </a:r>
          </a:p>
          <a:p>
            <a:pPr algn="ctr"/>
            <a:endParaRPr lang="en-US" sz="2000" dirty="0" smtClean="0"/>
          </a:p>
          <a:p>
            <a:endParaRPr lang="en-US" dirty="0"/>
          </a:p>
        </p:txBody>
      </p:sp>
      <p:sp>
        <p:nvSpPr>
          <p:cNvPr id="16" name="CaixaDeTexto 15"/>
          <p:cNvSpPr txBox="1"/>
          <p:nvPr/>
        </p:nvSpPr>
        <p:spPr>
          <a:xfrm>
            <a:off x="2019907" y="4432920"/>
            <a:ext cx="5072373" cy="2215991"/>
          </a:xfrm>
          <a:prstGeom prst="rect">
            <a:avLst/>
          </a:prstGeom>
          <a:noFill/>
        </p:spPr>
        <p:txBody>
          <a:bodyPr wrap="square" rtlCol="0">
            <a:spAutoFit/>
          </a:bodyPr>
          <a:lstStyle/>
          <a:p>
            <a:pPr algn="ctr"/>
            <a:endParaRPr lang="en-US" sz="2000" b="1" dirty="0" smtClean="0"/>
          </a:p>
          <a:p>
            <a:pPr algn="ctr"/>
            <a:r>
              <a:rPr lang="en-US" sz="2000" b="1" dirty="0" smtClean="0"/>
              <a:t>N= 15</a:t>
            </a:r>
          </a:p>
          <a:p>
            <a:pPr algn="ctr"/>
            <a:r>
              <a:rPr lang="en-US" sz="2000" dirty="0" smtClean="0"/>
              <a:t> After excluding  duplicates and reading summary, applied inclusion criteria for this review</a:t>
            </a:r>
          </a:p>
          <a:p>
            <a:pPr algn="ctr"/>
            <a:endParaRPr lang="en-US" sz="2000" dirty="0" smtClean="0"/>
          </a:p>
          <a:p>
            <a:endParaRPr lang="en-US" dirty="0"/>
          </a:p>
        </p:txBody>
      </p:sp>
    </p:spTree>
    <p:extLst>
      <p:ext uri="{BB962C8B-B14F-4D97-AF65-F5344CB8AC3E}">
        <p14:creationId xmlns:p14="http://schemas.microsoft.com/office/powerpoint/2010/main" val="183975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10984</TotalTime>
  <Words>4318</Words>
  <Application>Microsoft Office PowerPoint</Application>
  <PresentationFormat>Apresentação na tela (4:3)</PresentationFormat>
  <Paragraphs>489</Paragraphs>
  <Slides>39</Slides>
  <Notes>22</Notes>
  <HiddenSlides>0</HiddenSlides>
  <MMClips>0</MMClips>
  <ScaleCrop>false</ScaleCrop>
  <HeadingPairs>
    <vt:vector size="4" baseType="variant">
      <vt:variant>
        <vt:lpstr>Tema</vt:lpstr>
      </vt:variant>
      <vt:variant>
        <vt:i4>1</vt:i4>
      </vt:variant>
      <vt:variant>
        <vt:lpstr>Títulos de slides</vt:lpstr>
      </vt:variant>
      <vt:variant>
        <vt:i4>39</vt:i4>
      </vt:variant>
    </vt:vector>
  </HeadingPairs>
  <TitlesOfParts>
    <vt:vector size="40" baseType="lpstr">
      <vt:lpstr>Tema do Office</vt:lpstr>
      <vt:lpstr>Apresentação do PowerPoint</vt:lpstr>
      <vt:lpstr>Disclosure – No Support </vt:lpstr>
      <vt:lpstr>Mindfulness, Acceptance and Commitment Therapy and Nutrition</vt:lpstr>
      <vt:lpstr>Introduction</vt:lpstr>
      <vt:lpstr>Introduction</vt:lpstr>
      <vt:lpstr>Methodology</vt:lpstr>
      <vt:lpstr>Aim</vt:lpstr>
      <vt:lpstr>Methodology</vt:lpstr>
      <vt:lpstr>Results</vt:lpstr>
      <vt:lpstr>Results</vt:lpstr>
      <vt:lpstr>Results</vt:lpstr>
      <vt:lpstr>A mindful eating intervention: a theory-guided randomized anti-obesity feasibility study with adolescent Latino females  (Daly et al., 2016)</vt:lpstr>
      <vt:lpstr>Apresentação do PowerPoint</vt:lpstr>
      <vt:lpstr>Apresentação do PowerPoint</vt:lpstr>
      <vt:lpstr>Apresentação do PowerPoint</vt:lpstr>
      <vt:lpstr>Apresentação do PowerPoint</vt:lpstr>
      <vt:lpstr>A mindful eating group intervention for obese women: a mixed methods feasibility study (Kidd et al., 2013)</vt:lpstr>
      <vt:lpstr>An open trial of acceptance-based behavioral intervention for weight loss (Forman et al., 2009)</vt:lpstr>
      <vt:lpstr>Exploratory randomised controlled trial of a mindfulness based weight loss intervention for women (Tapper et al., 2009)</vt:lpstr>
      <vt:lpstr>A randomized trial of an acceptance-based behavioral intervention for weight loss in people with high internal disinhibition (Lillis et al., 2016)</vt:lpstr>
      <vt:lpstr>An acceptance-based behavioral intervention for weight loss: a pilot study (Niemeier et al., 2012)</vt:lpstr>
      <vt:lpstr>Exploring mindfulness and mindfulness with self-compassion centered interventions to assist weight loss: theoretical considerations and preliminary results of a randomized pilot study (Mantzios &amp; Wilson, 2014 )</vt:lpstr>
      <vt:lpstr>Group vs. Single mindfulness meditation: exploring avoidance, impulsivity, and weight management in two separate mindfulness meditation settings (Mantzios &amp; Giannou, 2014)</vt:lpstr>
      <vt:lpstr>Coping with food cravings. Investigating the potential of a mindfulness-based intervention (Alberts et al., 2010)</vt:lpstr>
      <vt:lpstr>Apresentação do PowerPoint</vt:lpstr>
      <vt:lpstr>Participation in mindfulness-based stress reduction is not associated with reductions in emotional eating or uncontrolled eating  (Kearney et al., 2012)</vt:lpstr>
      <vt:lpstr>Discussion</vt:lpstr>
      <vt:lpstr>Discussion</vt:lpstr>
      <vt:lpstr>Discussion Other measures </vt:lpstr>
      <vt:lpstr>Discussion Other measures</vt:lpstr>
      <vt:lpstr>Discussion</vt:lpstr>
      <vt:lpstr>Discussion</vt:lpstr>
      <vt:lpstr>Discussion Reviews</vt:lpstr>
      <vt:lpstr>Conclusion </vt:lpstr>
      <vt:lpstr>Conclusion </vt:lpstr>
      <vt:lpstr>Apresentação do PowerPoint</vt:lpstr>
      <vt:lpstr>References</vt:lpstr>
      <vt:lpstr>References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ACBS</dc:title>
  <dc:creator>Vivian Cunha</dc:creator>
  <cp:lastModifiedBy>ACER</cp:lastModifiedBy>
  <cp:revision>221</cp:revision>
  <dcterms:created xsi:type="dcterms:W3CDTF">2017-05-05T12:16:22Z</dcterms:created>
  <dcterms:modified xsi:type="dcterms:W3CDTF">2017-06-24T10:25:10Z</dcterms:modified>
</cp:coreProperties>
</file>